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Montserrat" pitchFamily="2" charset="77"/>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52"/>
    <p:restoredTop sz="96344"/>
  </p:normalViewPr>
  <p:slideViewPr>
    <p:cSldViewPr snapToGrid="0">
      <p:cViewPr varScale="1">
        <p:scale>
          <a:sx n="181" d="100"/>
          <a:sy n="181" d="100"/>
        </p:scale>
        <p:origin x="18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1ada5b0f14b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1ada5b0f14b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d946838784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d946838784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1a5a05f094f_0_6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1a5a05f094f_0_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1a5a05f094f_0_1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1a5a05f094f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g1a5a05f094f_0_1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1" name="Google Shape;171;g1a5a05f094f_0_1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1d73baaa254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1d73baaa254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1d73baaa254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1d73baaa254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1d73baaa254_0_1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1d73baaa254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1a5a05f094f_0_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1a5a05f094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1a59c456228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1a59c4562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1a59c456228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1a59c45622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1d72d627d9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1d72d627d9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1a5a05f094f_0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1a5a05f094f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1a5a05f094f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1a5a05f094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a5a05f094f_0_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a5a05f094f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a5a05f09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 name="Google Shape;114;g1a5a05f09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ada5b0f14b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ada5b0f14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penclassrooms.com/fr/paths/188-ingenieur-i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qubvel/segmentation_models"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 Id="rId5" Type="http://schemas.openxmlformats.org/officeDocument/2006/relationships/image" Target="../media/image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3.xml"/><Relationship Id="rId5" Type="http://schemas.openxmlformats.org/officeDocument/2006/relationships/image" Target="../media/image10.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hyperlink" Target="https://www.cityscapes-dataset.com/dataset-overview/"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04350" y="348550"/>
            <a:ext cx="7731300" cy="3660900"/>
          </a:xfrm>
          <a:prstGeom prst="rect">
            <a:avLst/>
          </a:prstGeom>
          <a:noFill/>
          <a:ln>
            <a:noFill/>
          </a:ln>
        </p:spPr>
        <p:txBody>
          <a:bodyPr spcFirstLastPara="1" wrap="square" lIns="91425" tIns="91425" rIns="91425" bIns="91425" anchor="b" anchorCtr="0">
            <a:normAutofit fontScale="25000" lnSpcReduction="20000"/>
          </a:bodyPr>
          <a:lstStyle/>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15000"/>
              </a:lnSpc>
              <a:spcBef>
                <a:spcPts val="2400"/>
              </a:spcBef>
              <a:spcAft>
                <a:spcPts val="0"/>
              </a:spcAft>
              <a:buNone/>
            </a:pPr>
            <a:endParaRPr sz="2700" b="1">
              <a:solidFill>
                <a:srgbClr val="000000"/>
              </a:solidFill>
            </a:endParaRPr>
          </a:p>
          <a:p>
            <a:pPr marL="0" lvl="0" indent="0" algn="ctr" rtl="0">
              <a:lnSpc>
                <a:spcPct val="156521"/>
              </a:lnSpc>
              <a:spcBef>
                <a:spcPts val="600"/>
              </a:spcBef>
              <a:spcAft>
                <a:spcPts val="0"/>
              </a:spcAft>
              <a:buClr>
                <a:schemeClr val="dk1"/>
              </a:buClr>
              <a:buSzPts val="275"/>
              <a:buFont typeface="Arial"/>
              <a:buNone/>
            </a:pPr>
            <a:r>
              <a:rPr lang="fr" sz="5500" b="1">
                <a:solidFill>
                  <a:srgbClr val="271A38"/>
                </a:solidFill>
              </a:rPr>
              <a:t>Participez à la conception d'une voiture autonome</a:t>
            </a:r>
            <a:endParaRPr sz="5500" b="1">
              <a:solidFill>
                <a:srgbClr val="271A38"/>
              </a:solidFill>
            </a:endParaRPr>
          </a:p>
          <a:p>
            <a:pPr marL="0" lvl="0" indent="0" algn="ctr" rtl="0">
              <a:lnSpc>
                <a:spcPct val="156521"/>
              </a:lnSpc>
              <a:spcBef>
                <a:spcPts val="0"/>
              </a:spcBef>
              <a:spcAft>
                <a:spcPts val="0"/>
              </a:spcAft>
              <a:buClr>
                <a:schemeClr val="dk1"/>
              </a:buClr>
              <a:buSzPts val="275"/>
              <a:buFont typeface="Arial"/>
              <a:buNone/>
            </a:pPr>
            <a:endParaRPr sz="6700" b="1">
              <a:solidFill>
                <a:srgbClr val="271A38"/>
              </a:solidFill>
            </a:endParaRPr>
          </a:p>
          <a:p>
            <a:pPr marL="0" lvl="0" indent="0" algn="ctr" rtl="0">
              <a:lnSpc>
                <a:spcPct val="156521"/>
              </a:lnSpc>
              <a:spcBef>
                <a:spcPts val="0"/>
              </a:spcBef>
              <a:spcAft>
                <a:spcPts val="0"/>
              </a:spcAft>
              <a:buClr>
                <a:srgbClr val="000000"/>
              </a:buClr>
              <a:buSzPts val="275"/>
              <a:buFont typeface="Arial"/>
              <a:buNone/>
            </a:pPr>
            <a:endParaRPr sz="6300" b="1">
              <a:latin typeface="Montserrat"/>
              <a:ea typeface="Montserrat"/>
              <a:cs typeface="Montserrat"/>
              <a:sym typeface="Montserrat"/>
            </a:endParaRPr>
          </a:p>
          <a:p>
            <a:pPr marL="0" lvl="0" indent="0" algn="ctr" rtl="0">
              <a:lnSpc>
                <a:spcPct val="156521"/>
              </a:lnSpc>
              <a:spcBef>
                <a:spcPts val="0"/>
              </a:spcBef>
              <a:spcAft>
                <a:spcPts val="0"/>
              </a:spcAft>
              <a:buClr>
                <a:srgbClr val="000000"/>
              </a:buClr>
              <a:buSzPts val="275"/>
              <a:buFont typeface="Arial"/>
              <a:buNone/>
            </a:pPr>
            <a:endParaRPr sz="4700" b="1">
              <a:latin typeface="Montserrat"/>
              <a:ea typeface="Montserrat"/>
              <a:cs typeface="Montserrat"/>
              <a:sym typeface="Montserrat"/>
            </a:endParaRPr>
          </a:p>
          <a:p>
            <a:pPr marL="0" lvl="0" indent="0" algn="ctr" rtl="0">
              <a:lnSpc>
                <a:spcPct val="115000"/>
              </a:lnSpc>
              <a:spcBef>
                <a:spcPts val="2400"/>
              </a:spcBef>
              <a:spcAft>
                <a:spcPts val="0"/>
              </a:spcAft>
              <a:buClr>
                <a:srgbClr val="000000"/>
              </a:buClr>
              <a:buSzPts val="275"/>
              <a:buFont typeface="Arial"/>
              <a:buNone/>
            </a:pPr>
            <a:endParaRPr sz="6700" b="1"/>
          </a:p>
          <a:p>
            <a:pPr marL="0" lvl="0" indent="0" algn="l" rtl="0">
              <a:lnSpc>
                <a:spcPct val="115000"/>
              </a:lnSpc>
              <a:spcBef>
                <a:spcPts val="2400"/>
              </a:spcBef>
              <a:spcAft>
                <a:spcPts val="0"/>
              </a:spcAft>
              <a:buNone/>
            </a:pPr>
            <a:endParaRPr sz="4722"/>
          </a:p>
          <a:p>
            <a:pPr marL="0" lvl="0" indent="0" algn="l" rtl="0">
              <a:lnSpc>
                <a:spcPct val="115000"/>
              </a:lnSpc>
              <a:spcBef>
                <a:spcPts val="2400"/>
              </a:spcBef>
              <a:spcAft>
                <a:spcPts val="0"/>
              </a:spcAft>
              <a:buNone/>
            </a:pPr>
            <a:r>
              <a:rPr lang="fr" sz="4722">
                <a:solidFill>
                  <a:srgbClr val="000000"/>
                </a:solidFill>
              </a:rPr>
              <a:t>Projet :</a:t>
            </a:r>
            <a:r>
              <a:rPr lang="fr" sz="1922">
                <a:solidFill>
                  <a:srgbClr val="000000"/>
                </a:solidFill>
              </a:rPr>
              <a:t> </a:t>
            </a:r>
            <a:r>
              <a:rPr lang="fr" sz="4722"/>
              <a:t>8</a:t>
            </a:r>
            <a:endParaRPr sz="4722">
              <a:solidFill>
                <a:srgbClr val="000000"/>
              </a:solidFill>
            </a:endParaRPr>
          </a:p>
          <a:p>
            <a:pPr marL="0" lvl="0" indent="0" algn="ctr" rtl="0">
              <a:lnSpc>
                <a:spcPct val="115000"/>
              </a:lnSpc>
              <a:spcBef>
                <a:spcPts val="2400"/>
              </a:spcBef>
              <a:spcAft>
                <a:spcPts val="0"/>
              </a:spcAft>
              <a:buNone/>
            </a:pPr>
            <a:endParaRPr sz="2700" b="1">
              <a:solidFill>
                <a:srgbClr val="000000"/>
              </a:solidFill>
            </a:endParaRPr>
          </a:p>
          <a:p>
            <a:pPr marL="0" lvl="0" indent="0" algn="ctr" rtl="0">
              <a:spcBef>
                <a:spcPts val="600"/>
              </a:spcBef>
              <a:spcAft>
                <a:spcPts val="0"/>
              </a:spcAft>
              <a:buNone/>
            </a:pPr>
            <a:endParaRPr sz="5200">
              <a:solidFill>
                <a:srgbClr val="000000"/>
              </a:solidFill>
            </a:endParaRPr>
          </a:p>
        </p:txBody>
      </p:sp>
      <p:sp>
        <p:nvSpPr>
          <p:cNvPr id="55" name="Google Shape;55;p13"/>
          <p:cNvSpPr txBox="1"/>
          <p:nvPr/>
        </p:nvSpPr>
        <p:spPr>
          <a:xfrm>
            <a:off x="311700" y="4486763"/>
            <a:ext cx="214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t>Formation: </a:t>
            </a:r>
            <a:r>
              <a:rPr lang="fr" u="sng">
                <a:solidFill>
                  <a:srgbClr val="0097A7"/>
                </a:solidFill>
                <a:hlinkClick r:id="rId3">
                  <a:extLst>
                    <a:ext uri="{A12FA001-AC4F-418D-AE19-62706E023703}">
                      <ahyp:hlinkClr xmlns:ahyp="http://schemas.microsoft.com/office/drawing/2018/hyperlinkcolor" val="tx"/>
                    </a:ext>
                  </a:extLst>
                </a:hlinkClick>
              </a:rPr>
              <a:t>Ingénieur IA</a:t>
            </a:r>
            <a:endParaRPr sz="1700"/>
          </a:p>
        </p:txBody>
      </p:sp>
      <p:sp>
        <p:nvSpPr>
          <p:cNvPr id="56" name="Google Shape;56;p13"/>
          <p:cNvSpPr txBox="1"/>
          <p:nvPr/>
        </p:nvSpPr>
        <p:spPr>
          <a:xfrm>
            <a:off x="4308550" y="4493513"/>
            <a:ext cx="1909800" cy="386700"/>
          </a:xfrm>
          <a:prstGeom prst="rect">
            <a:avLst/>
          </a:prstGeom>
          <a:noFill/>
          <a:ln>
            <a:noFill/>
          </a:ln>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fr" sz="2800">
                <a:solidFill>
                  <a:srgbClr val="595959"/>
                </a:solidFill>
              </a:rPr>
              <a:t>Marius BARTCUS</a:t>
            </a:r>
            <a:endParaRPr sz="2800">
              <a:solidFill>
                <a:srgbClr val="595959"/>
              </a:solidFill>
            </a:endParaRPr>
          </a:p>
        </p:txBody>
      </p:sp>
      <p:pic>
        <p:nvPicPr>
          <p:cNvPr id="57" name="Google Shape;57;p13"/>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58" name="Google Shape;58;p1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pic>
        <p:nvPicPr>
          <p:cNvPr id="133" name="Google Shape;133;p22"/>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34" name="Google Shape;134;p22"/>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10</a:t>
            </a:fld>
            <a:r>
              <a:rPr lang="fr" sz="1000">
                <a:solidFill>
                  <a:srgbClr val="595959"/>
                </a:solidFill>
              </a:rPr>
              <a:t>/</a:t>
            </a:r>
            <a:r>
              <a:rPr lang="fr" sz="1000">
                <a:solidFill>
                  <a:schemeClr val="dk2"/>
                </a:solidFill>
              </a:rPr>
              <a:t>18</a:t>
            </a:r>
            <a:endParaRPr sz="1000">
              <a:solidFill>
                <a:srgbClr val="595959"/>
              </a:solidFill>
            </a:endParaRPr>
          </a:p>
        </p:txBody>
      </p:sp>
      <p:sp>
        <p:nvSpPr>
          <p:cNvPr id="135" name="Google Shape;135;p22"/>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Modélisation: Unet</a:t>
            </a:r>
            <a:endParaRPr sz="2500">
              <a:solidFill>
                <a:srgbClr val="000000"/>
              </a:solidFill>
            </a:endParaRPr>
          </a:p>
        </p:txBody>
      </p:sp>
      <p:pic>
        <p:nvPicPr>
          <p:cNvPr id="136" name="Google Shape;136;p22"/>
          <p:cNvPicPr preferRelativeResize="0"/>
          <p:nvPr/>
        </p:nvPicPr>
        <p:blipFill>
          <a:blip r:embed="rId4">
            <a:alphaModFix/>
          </a:blip>
          <a:stretch>
            <a:fillRect/>
          </a:stretch>
        </p:blipFill>
        <p:spPr>
          <a:xfrm>
            <a:off x="4127249" y="869100"/>
            <a:ext cx="4542152" cy="3122726"/>
          </a:xfrm>
          <a:prstGeom prst="rect">
            <a:avLst/>
          </a:prstGeom>
          <a:noFill/>
          <a:ln>
            <a:noFill/>
          </a:ln>
        </p:spPr>
      </p:pic>
      <p:sp>
        <p:nvSpPr>
          <p:cNvPr id="137" name="Google Shape;137;p22"/>
          <p:cNvSpPr txBox="1"/>
          <p:nvPr/>
        </p:nvSpPr>
        <p:spPr>
          <a:xfrm>
            <a:off x="171225" y="869100"/>
            <a:ext cx="4005000" cy="3693288"/>
          </a:xfrm>
          <a:prstGeom prst="rect">
            <a:avLst/>
          </a:prstGeom>
          <a:noFill/>
          <a:ln>
            <a:noFill/>
          </a:ln>
        </p:spPr>
        <p:txBody>
          <a:bodyPr spcFirstLastPara="1" wrap="square" lIns="91425" tIns="91425" rIns="91425" bIns="91425" anchor="t" anchorCtr="0">
            <a:spAutoFit/>
          </a:bodyPr>
          <a:lstStyle/>
          <a:p>
            <a:pPr marL="457200" lvl="0" indent="-304800" algn="l" rtl="0">
              <a:spcBef>
                <a:spcPts val="0"/>
              </a:spcBef>
              <a:spcAft>
                <a:spcPts val="0"/>
              </a:spcAft>
              <a:buSzPts val="1200"/>
              <a:buChar char="-"/>
            </a:pPr>
            <a:r>
              <a:rPr lang="fr" sz="1200" dirty="0" err="1"/>
              <a:t>UNet</a:t>
            </a:r>
            <a:r>
              <a:rPr lang="fr" sz="1200" dirty="0"/>
              <a:t> est un modèle de réseau de neurones </a:t>
            </a:r>
            <a:r>
              <a:rPr lang="fr" sz="1200" dirty="0" err="1"/>
              <a:t>convolutionnel</a:t>
            </a:r>
            <a:r>
              <a:rPr lang="fr" sz="1200" dirty="0"/>
              <a:t>.</a:t>
            </a:r>
          </a:p>
          <a:p>
            <a:pPr marL="457200" lvl="0" indent="-304800" algn="l" rtl="0">
              <a:spcBef>
                <a:spcPts val="0"/>
              </a:spcBef>
              <a:spcAft>
                <a:spcPts val="0"/>
              </a:spcAft>
              <a:buSzPts val="1200"/>
              <a:buChar char="-"/>
            </a:pPr>
            <a:endParaRPr sz="1200" dirty="0"/>
          </a:p>
          <a:p>
            <a:pPr marL="457200" lvl="0" indent="-304800" algn="l" rtl="0">
              <a:spcBef>
                <a:spcPts val="0"/>
              </a:spcBef>
              <a:spcAft>
                <a:spcPts val="0"/>
              </a:spcAft>
              <a:buSzPts val="1200"/>
              <a:buChar char="-"/>
            </a:pPr>
            <a:r>
              <a:rPr lang="fr" sz="1200" dirty="0"/>
              <a:t>Développé pour les tâches de segmentation d'images, en particulier pour la segmentation sémantique </a:t>
            </a:r>
            <a:r>
              <a:rPr lang="fr" sz="1200" dirty="0">
                <a:solidFill>
                  <a:schemeClr val="dk1"/>
                </a:solidFill>
              </a:rPr>
              <a:t>d'images médicales, il est également utilisé dans d'autres domaines.</a:t>
            </a:r>
          </a:p>
          <a:p>
            <a:pPr marL="457200" lvl="0" indent="-304800" algn="l" rtl="0">
              <a:spcBef>
                <a:spcPts val="0"/>
              </a:spcBef>
              <a:spcAft>
                <a:spcPts val="0"/>
              </a:spcAft>
              <a:buSzPts val="1200"/>
              <a:buChar char="-"/>
            </a:pPr>
            <a:endParaRPr sz="1200" dirty="0"/>
          </a:p>
          <a:p>
            <a:pPr marL="457200" lvl="0" indent="-304800" algn="l" rtl="0">
              <a:spcBef>
                <a:spcPts val="0"/>
              </a:spcBef>
              <a:spcAft>
                <a:spcPts val="0"/>
              </a:spcAft>
              <a:buSzPts val="1200"/>
              <a:buChar char="-"/>
            </a:pPr>
            <a:r>
              <a:rPr lang="fr" sz="1200" dirty="0"/>
              <a:t>Le modèle est basé sur un encoder-décodeur, où l'encoder utilise des couches de convolution et de </a:t>
            </a:r>
            <a:r>
              <a:rPr lang="fr" sz="1200" dirty="0" err="1"/>
              <a:t>pooling</a:t>
            </a:r>
            <a:r>
              <a:rPr lang="fr" sz="1200" dirty="0"/>
              <a:t> pour réduire la dimension de l'image et capturer les caractéristiques à haut niveau, tandis que le décodeur utilise des couches de déconvolution pour agrandir la dimension de l'image et générer une carte de segmentation précise. Les connexions de saut de niveau sont également utilisées pour relier les caractéristiques à haut niveau de l'encoder aux caractéristiques à bas niveau du décodeur.</a:t>
            </a:r>
            <a:endParaRPr sz="12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3"/>
          <p:cNvSpPr txBox="1">
            <a:spLocks noGrp="1"/>
          </p:cNvSpPr>
          <p:nvPr>
            <p:ph type="body" idx="1"/>
          </p:nvPr>
        </p:nvSpPr>
        <p:spPr>
          <a:xfrm>
            <a:off x="311700" y="1152475"/>
            <a:ext cx="3799800" cy="2733000"/>
          </a:xfrm>
          <a:prstGeom prst="rect">
            <a:avLst/>
          </a:prstGeom>
        </p:spPr>
        <p:txBody>
          <a:bodyPr spcFirstLastPara="1" wrap="square" lIns="91425" tIns="91425" rIns="91425" bIns="91425" anchor="t" anchorCtr="0">
            <a:normAutofit/>
          </a:bodyPr>
          <a:lstStyle/>
          <a:p>
            <a:pPr marL="457200" lvl="0" indent="-298450" algn="l" rtl="0">
              <a:lnSpc>
                <a:spcPct val="100000"/>
              </a:lnSpc>
              <a:spcBef>
                <a:spcPts val="0"/>
              </a:spcBef>
              <a:spcAft>
                <a:spcPts val="0"/>
              </a:spcAft>
              <a:buSzPts val="1100"/>
              <a:buChar char="-"/>
            </a:pPr>
            <a:r>
              <a:rPr lang="fr" sz="1100" u="sng" dirty="0">
                <a:solidFill>
                  <a:schemeClr val="hlink"/>
                </a:solidFill>
                <a:hlinkClick r:id="rId3"/>
              </a:rPr>
              <a:t>https://github.com/qubvel/segmentation_models</a:t>
            </a:r>
            <a:endParaRPr sz="14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fr" sz="1400" dirty="0">
                <a:solidFill>
                  <a:srgbClr val="000000"/>
                </a:solidFill>
              </a:rPr>
              <a:t>320 x 320 (images coupé)</a:t>
            </a:r>
            <a:endParaRPr sz="14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fr" sz="1400" dirty="0">
                <a:solidFill>
                  <a:srgbClr val="000000"/>
                </a:solidFill>
              </a:rPr>
              <a:t>10 </a:t>
            </a:r>
            <a:r>
              <a:rPr lang="fr" sz="1400" dirty="0" err="1">
                <a:solidFill>
                  <a:srgbClr val="000000"/>
                </a:solidFill>
              </a:rPr>
              <a:t>epochs</a:t>
            </a:r>
            <a:r>
              <a:rPr lang="fr" sz="1400" dirty="0">
                <a:solidFill>
                  <a:srgbClr val="000000"/>
                </a:solidFill>
              </a:rPr>
              <a:t> </a:t>
            </a:r>
            <a:endParaRPr sz="14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fr" sz="1400" dirty="0">
                <a:solidFill>
                  <a:srgbClr val="000000"/>
                </a:solidFill>
              </a:rPr>
              <a:t>8 lots per </a:t>
            </a:r>
            <a:r>
              <a:rPr lang="fr" sz="1400" dirty="0" err="1">
                <a:solidFill>
                  <a:srgbClr val="000000"/>
                </a:solidFill>
              </a:rPr>
              <a:t>epoch</a:t>
            </a:r>
            <a:endParaRPr sz="14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fr" sz="1400" dirty="0">
                <a:solidFill>
                  <a:srgbClr val="000000"/>
                </a:solidFill>
              </a:rPr>
              <a:t>augmentation: oui/non</a:t>
            </a:r>
            <a:endParaRPr sz="1400" dirty="0">
              <a:solidFill>
                <a:srgbClr val="000000"/>
              </a:solidFill>
            </a:endParaRPr>
          </a:p>
          <a:p>
            <a:pPr marL="457200" lvl="0" indent="-317500" algn="l" rtl="0">
              <a:lnSpc>
                <a:spcPct val="100000"/>
              </a:lnSpc>
              <a:spcBef>
                <a:spcPts val="0"/>
              </a:spcBef>
              <a:spcAft>
                <a:spcPts val="0"/>
              </a:spcAft>
              <a:buClr>
                <a:srgbClr val="000000"/>
              </a:buClr>
              <a:buSzPts val="1400"/>
              <a:buChar char="-"/>
            </a:pPr>
            <a:r>
              <a:rPr lang="fr-FR" sz="1400" dirty="0">
                <a:solidFill>
                  <a:srgbClr val="000000"/>
                </a:solidFill>
              </a:rPr>
              <a:t>P</a:t>
            </a:r>
            <a:r>
              <a:rPr lang="fr" sz="1400" dirty="0">
                <a:solidFill>
                  <a:srgbClr val="000000"/>
                </a:solidFill>
              </a:rPr>
              <a:t>re-</a:t>
            </a:r>
            <a:r>
              <a:rPr lang="fr" sz="1400" dirty="0" err="1">
                <a:solidFill>
                  <a:srgbClr val="000000"/>
                </a:solidFill>
              </a:rPr>
              <a:t>trained</a:t>
            </a:r>
            <a:r>
              <a:rPr lang="fr" sz="1400" dirty="0">
                <a:solidFill>
                  <a:srgbClr val="000000"/>
                </a:solidFill>
              </a:rPr>
              <a:t> </a:t>
            </a:r>
            <a:r>
              <a:rPr lang="fr" sz="1400" dirty="0" err="1">
                <a:solidFill>
                  <a:srgbClr val="000000"/>
                </a:solidFill>
              </a:rPr>
              <a:t>weights</a:t>
            </a:r>
            <a:r>
              <a:rPr lang="fr" sz="1400" dirty="0">
                <a:solidFill>
                  <a:srgbClr val="000000"/>
                </a:solidFill>
              </a:rPr>
              <a:t>: efficientnetb3</a:t>
            </a:r>
            <a:endParaRPr sz="1400" dirty="0">
              <a:solidFill>
                <a:srgbClr val="000000"/>
              </a:solidFill>
            </a:endParaRPr>
          </a:p>
          <a:p>
            <a:pPr marL="0" lvl="0" indent="0" algn="l" rtl="0">
              <a:spcBef>
                <a:spcPts val="0"/>
              </a:spcBef>
              <a:spcAft>
                <a:spcPts val="1200"/>
              </a:spcAft>
              <a:buNone/>
            </a:pPr>
            <a:endParaRPr dirty="0"/>
          </a:p>
        </p:txBody>
      </p:sp>
      <p:sp>
        <p:nvSpPr>
          <p:cNvPr id="143" name="Google Shape;143;p23"/>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Expérimentations</a:t>
            </a:r>
            <a:endParaRPr sz="2500">
              <a:solidFill>
                <a:srgbClr val="000000"/>
              </a:solidFill>
            </a:endParaRPr>
          </a:p>
        </p:txBody>
      </p:sp>
      <p:pic>
        <p:nvPicPr>
          <p:cNvPr id="144" name="Google Shape;144;p23"/>
          <p:cNvPicPr preferRelativeResize="0"/>
          <p:nvPr/>
        </p:nvPicPr>
        <p:blipFill>
          <a:blip r:embed="rId4">
            <a:alphaModFix/>
          </a:blip>
          <a:stretch>
            <a:fillRect/>
          </a:stretch>
        </p:blipFill>
        <p:spPr>
          <a:xfrm>
            <a:off x="4146925" y="1099869"/>
            <a:ext cx="1442401" cy="513350"/>
          </a:xfrm>
          <a:prstGeom prst="rect">
            <a:avLst/>
          </a:prstGeom>
          <a:noFill/>
          <a:ln>
            <a:noFill/>
          </a:ln>
        </p:spPr>
      </p:pic>
      <p:sp>
        <p:nvSpPr>
          <p:cNvPr id="145" name="Google Shape;145;p23"/>
          <p:cNvSpPr txBox="1"/>
          <p:nvPr/>
        </p:nvSpPr>
        <p:spPr>
          <a:xfrm>
            <a:off x="5865850" y="1099875"/>
            <a:ext cx="3000000" cy="15822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800"/>
              <a:t> API de haut niveau (seulement deux lignes de code pour créer un modèle de segmentation)</a:t>
            </a:r>
            <a:endParaRPr sz="800"/>
          </a:p>
          <a:p>
            <a:pPr marL="0" lvl="0" indent="0" algn="l" rtl="0">
              <a:lnSpc>
                <a:spcPct val="115000"/>
              </a:lnSpc>
              <a:spcBef>
                <a:spcPts val="0"/>
              </a:spcBef>
              <a:spcAft>
                <a:spcPts val="0"/>
              </a:spcAft>
              <a:buNone/>
            </a:pPr>
            <a:r>
              <a:rPr lang="fr" sz="800"/>
              <a:t>- </a:t>
            </a:r>
            <a:r>
              <a:rPr lang="fr" sz="800" b="1"/>
              <a:t>4 architectures</a:t>
            </a:r>
            <a:r>
              <a:rPr lang="fr" sz="800"/>
              <a:t> de modèles pour la segmentation d'images binaires et multi-classes (y compris le légendaire </a:t>
            </a:r>
            <a:r>
              <a:rPr lang="fr" sz="800" b="1"/>
              <a:t>Unet</a:t>
            </a:r>
            <a:r>
              <a:rPr lang="fr" sz="800"/>
              <a:t>)</a:t>
            </a:r>
            <a:endParaRPr sz="800"/>
          </a:p>
          <a:p>
            <a:pPr marL="0" lvl="0" indent="0" algn="l" rtl="0">
              <a:lnSpc>
                <a:spcPct val="115000"/>
              </a:lnSpc>
              <a:spcBef>
                <a:spcPts val="0"/>
              </a:spcBef>
              <a:spcAft>
                <a:spcPts val="0"/>
              </a:spcAft>
              <a:buNone/>
            </a:pPr>
            <a:r>
              <a:rPr lang="fr" sz="800"/>
              <a:t>- </a:t>
            </a:r>
            <a:r>
              <a:rPr lang="fr" sz="800" b="1"/>
              <a:t>25 backbones disponibles</a:t>
            </a:r>
            <a:r>
              <a:rPr lang="fr" sz="800"/>
              <a:t> pour chaque architecture</a:t>
            </a:r>
            <a:endParaRPr sz="800"/>
          </a:p>
          <a:p>
            <a:pPr marL="0" lvl="0" indent="0" algn="l" rtl="0">
              <a:lnSpc>
                <a:spcPct val="115000"/>
              </a:lnSpc>
              <a:spcBef>
                <a:spcPts val="0"/>
              </a:spcBef>
              <a:spcAft>
                <a:spcPts val="0"/>
              </a:spcAft>
              <a:buNone/>
            </a:pPr>
            <a:r>
              <a:rPr lang="fr" sz="800"/>
              <a:t>- Tous les backbones ont des poids pré-entraînés pour une convergence plus rapide et meilleure.</a:t>
            </a:r>
            <a:endParaRPr sz="800"/>
          </a:p>
          <a:p>
            <a:pPr marL="0" lvl="0" indent="0" algn="l" rtl="0">
              <a:lnSpc>
                <a:spcPct val="115000"/>
              </a:lnSpc>
              <a:spcBef>
                <a:spcPts val="0"/>
              </a:spcBef>
              <a:spcAft>
                <a:spcPts val="0"/>
              </a:spcAft>
              <a:buNone/>
            </a:pPr>
            <a:r>
              <a:rPr lang="fr" sz="800"/>
              <a:t>- Pertes de segmentation utiles (Jaccard, Dice, Focal) et métriques (IoU, F-score)</a:t>
            </a:r>
            <a:endParaRPr sz="800"/>
          </a:p>
        </p:txBody>
      </p:sp>
      <p:pic>
        <p:nvPicPr>
          <p:cNvPr id="146" name="Google Shape;146;p23"/>
          <p:cNvPicPr preferRelativeResize="0"/>
          <p:nvPr/>
        </p:nvPicPr>
        <p:blipFill>
          <a:blip r:embed="rId5">
            <a:alphaModFix/>
          </a:blip>
          <a:stretch>
            <a:fillRect/>
          </a:stretch>
        </p:blipFill>
        <p:spPr>
          <a:xfrm>
            <a:off x="7856568" y="4384346"/>
            <a:ext cx="975732" cy="605032"/>
          </a:xfrm>
          <a:prstGeom prst="rect">
            <a:avLst/>
          </a:prstGeom>
          <a:noFill/>
          <a:ln>
            <a:noFill/>
          </a:ln>
        </p:spPr>
      </p:pic>
      <p:sp>
        <p:nvSpPr>
          <p:cNvPr id="147" name="Google Shape;147;p2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11</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4"/>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Results Unet sans/avec augmentations</a:t>
            </a:r>
            <a:endParaRPr sz="2500">
              <a:solidFill>
                <a:srgbClr val="000000"/>
              </a:solidFill>
            </a:endParaRPr>
          </a:p>
        </p:txBody>
      </p:sp>
      <p:pic>
        <p:nvPicPr>
          <p:cNvPr id="153" name="Google Shape;153;p24"/>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54" name="Google Shape;154;p24"/>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12</a:t>
            </a:fld>
            <a:r>
              <a:rPr lang="fr" sz="1000">
                <a:solidFill>
                  <a:srgbClr val="595959"/>
                </a:solidFill>
              </a:rPr>
              <a:t>/</a:t>
            </a:r>
            <a:r>
              <a:rPr lang="fr" sz="1000">
                <a:solidFill>
                  <a:schemeClr val="dk2"/>
                </a:solidFill>
              </a:rPr>
              <a:t>18</a:t>
            </a:r>
            <a:endParaRPr sz="1000">
              <a:solidFill>
                <a:srgbClr val="595959"/>
              </a:solidFill>
            </a:endParaRPr>
          </a:p>
        </p:txBody>
      </p:sp>
      <p:pic>
        <p:nvPicPr>
          <p:cNvPr id="155" name="Google Shape;155;p24"/>
          <p:cNvPicPr preferRelativeResize="0"/>
          <p:nvPr/>
        </p:nvPicPr>
        <p:blipFill>
          <a:blip r:embed="rId4">
            <a:alphaModFix/>
          </a:blip>
          <a:stretch>
            <a:fillRect/>
          </a:stretch>
        </p:blipFill>
        <p:spPr>
          <a:xfrm>
            <a:off x="226150" y="856975"/>
            <a:ext cx="3602619" cy="3957675"/>
          </a:xfrm>
          <a:prstGeom prst="rect">
            <a:avLst/>
          </a:prstGeom>
          <a:noFill/>
          <a:ln>
            <a:noFill/>
          </a:ln>
        </p:spPr>
      </p:pic>
      <p:pic>
        <p:nvPicPr>
          <p:cNvPr id="156" name="Google Shape;156;p24"/>
          <p:cNvPicPr preferRelativeResize="0"/>
          <p:nvPr/>
        </p:nvPicPr>
        <p:blipFill>
          <a:blip r:embed="rId5">
            <a:alphaModFix/>
          </a:blip>
          <a:stretch>
            <a:fillRect/>
          </a:stretch>
        </p:blipFill>
        <p:spPr>
          <a:xfrm>
            <a:off x="4002037" y="856975"/>
            <a:ext cx="3725189" cy="3957676"/>
          </a:xfrm>
          <a:prstGeom prst="rect">
            <a:avLst/>
          </a:prstGeom>
          <a:noFill/>
          <a:ln>
            <a:noFill/>
          </a:ln>
        </p:spPr>
      </p:pic>
      <p:sp>
        <p:nvSpPr>
          <p:cNvPr id="157" name="Google Shape;157;p24"/>
          <p:cNvSpPr txBox="1"/>
          <p:nvPr/>
        </p:nvSpPr>
        <p:spPr>
          <a:xfrm>
            <a:off x="337125" y="4774200"/>
            <a:ext cx="3447300" cy="369300"/>
          </a:xfrm>
          <a:prstGeom prst="rect">
            <a:avLst/>
          </a:prstGeom>
          <a:noFill/>
          <a:ln>
            <a:noFill/>
          </a:ln>
        </p:spPr>
        <p:txBody>
          <a:bodyPr spcFirstLastPara="1" wrap="square" lIns="91425" tIns="91425" rIns="91425" bIns="91425" anchor="t" anchorCtr="0">
            <a:spAutoFit/>
          </a:bodyPr>
          <a:lstStyle/>
          <a:p>
            <a:pPr marL="152400" marR="152400" lvl="0" indent="297600" algn="ctr" rtl="0">
              <a:lnSpc>
                <a:spcPct val="115000"/>
              </a:lnSpc>
              <a:spcBef>
                <a:spcPts val="800"/>
              </a:spcBef>
              <a:spcAft>
                <a:spcPts val="0"/>
              </a:spcAft>
              <a:buNone/>
            </a:pPr>
            <a:r>
              <a:rPr lang="fr" sz="1200" i="1">
                <a:solidFill>
                  <a:srgbClr val="271A38"/>
                </a:solidFill>
              </a:rPr>
              <a:t>sans augmentations</a:t>
            </a:r>
            <a:endParaRPr sz="1200" i="1">
              <a:solidFill>
                <a:srgbClr val="271A38"/>
              </a:solidFill>
            </a:endParaRPr>
          </a:p>
        </p:txBody>
      </p:sp>
      <p:sp>
        <p:nvSpPr>
          <p:cNvPr id="158" name="Google Shape;158;p24"/>
          <p:cNvSpPr txBox="1"/>
          <p:nvPr/>
        </p:nvSpPr>
        <p:spPr>
          <a:xfrm>
            <a:off x="4140975" y="4774200"/>
            <a:ext cx="3447300" cy="369300"/>
          </a:xfrm>
          <a:prstGeom prst="rect">
            <a:avLst/>
          </a:prstGeom>
          <a:noFill/>
          <a:ln>
            <a:noFill/>
          </a:ln>
        </p:spPr>
        <p:txBody>
          <a:bodyPr spcFirstLastPara="1" wrap="square" lIns="91425" tIns="91425" rIns="91425" bIns="91425" anchor="t" anchorCtr="0">
            <a:spAutoFit/>
          </a:bodyPr>
          <a:lstStyle/>
          <a:p>
            <a:pPr marL="152400" marR="152400" lvl="0" indent="297600" algn="ctr" rtl="0">
              <a:lnSpc>
                <a:spcPct val="115000"/>
              </a:lnSpc>
              <a:spcBef>
                <a:spcPts val="800"/>
              </a:spcBef>
              <a:spcAft>
                <a:spcPts val="0"/>
              </a:spcAft>
              <a:buNone/>
            </a:pPr>
            <a:r>
              <a:rPr lang="fr" sz="1200" i="1">
                <a:solidFill>
                  <a:srgbClr val="271A38"/>
                </a:solidFill>
              </a:rPr>
              <a:t>avec augmentations</a:t>
            </a:r>
            <a:endParaRPr sz="1200" i="1">
              <a:solidFill>
                <a:srgbClr val="271A38"/>
              </a:solidFill>
            </a:endParaRPr>
          </a:p>
        </p:txBody>
      </p:sp>
      <p:sp>
        <p:nvSpPr>
          <p:cNvPr id="159" name="Google Shape;159;p24"/>
          <p:cNvSpPr txBox="1"/>
          <p:nvPr/>
        </p:nvSpPr>
        <p:spPr>
          <a:xfrm>
            <a:off x="3174350" y="746075"/>
            <a:ext cx="1221000" cy="489300"/>
          </a:xfrm>
          <a:prstGeom prst="rect">
            <a:avLst/>
          </a:prstGeom>
          <a:solidFill>
            <a:srgbClr val="FFF2CC"/>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600"/>
              <a:t>L</a:t>
            </a:r>
            <a:r>
              <a:rPr lang="fr" sz="600" b="1"/>
              <a:t>oss: 0.92215</a:t>
            </a:r>
            <a:endParaRPr sz="600" b="1"/>
          </a:p>
          <a:p>
            <a:pPr marL="0" lvl="0" indent="0" algn="l" rtl="0">
              <a:lnSpc>
                <a:spcPct val="115000"/>
              </a:lnSpc>
              <a:spcBef>
                <a:spcPts val="0"/>
              </a:spcBef>
              <a:spcAft>
                <a:spcPts val="0"/>
              </a:spcAft>
              <a:buNone/>
            </a:pPr>
            <a:r>
              <a:rPr lang="fr" sz="600" b="1"/>
              <a:t>mean iou_score: 0.52147</a:t>
            </a:r>
            <a:endParaRPr sz="600" b="1"/>
          </a:p>
          <a:p>
            <a:pPr marL="0" lvl="0" indent="0" algn="l" rtl="0">
              <a:lnSpc>
                <a:spcPct val="115000"/>
              </a:lnSpc>
              <a:spcBef>
                <a:spcPts val="0"/>
              </a:spcBef>
              <a:spcAft>
                <a:spcPts val="0"/>
              </a:spcAft>
              <a:buNone/>
            </a:pPr>
            <a:r>
              <a:rPr lang="fr" sz="600" b="1"/>
              <a:t>mean f1-score: 0.62958</a:t>
            </a:r>
            <a:endParaRPr sz="600" b="1"/>
          </a:p>
        </p:txBody>
      </p:sp>
      <p:sp>
        <p:nvSpPr>
          <p:cNvPr id="160" name="Google Shape;160;p24"/>
          <p:cNvSpPr txBox="1"/>
          <p:nvPr/>
        </p:nvSpPr>
        <p:spPr>
          <a:xfrm>
            <a:off x="6947475" y="717800"/>
            <a:ext cx="1221000" cy="489300"/>
          </a:xfrm>
          <a:prstGeom prst="rect">
            <a:avLst/>
          </a:prstGeom>
          <a:solidFill>
            <a:srgbClr val="FFF2CC"/>
          </a:solid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sz="600" b="1"/>
              <a:t>Loss: 0.90948</a:t>
            </a:r>
            <a:endParaRPr sz="600" b="1"/>
          </a:p>
          <a:p>
            <a:pPr marL="0" lvl="0" indent="0" algn="l" rtl="0">
              <a:lnSpc>
                <a:spcPct val="115000"/>
              </a:lnSpc>
              <a:spcBef>
                <a:spcPts val="0"/>
              </a:spcBef>
              <a:spcAft>
                <a:spcPts val="0"/>
              </a:spcAft>
              <a:buNone/>
            </a:pPr>
            <a:r>
              <a:rPr lang="fr" sz="600" b="1"/>
              <a:t>mean iou_score: 0.62761</a:t>
            </a:r>
            <a:endParaRPr sz="600" b="1"/>
          </a:p>
          <a:p>
            <a:pPr marL="0" lvl="0" indent="0" algn="l" rtl="0">
              <a:lnSpc>
                <a:spcPct val="115000"/>
              </a:lnSpc>
              <a:spcBef>
                <a:spcPts val="0"/>
              </a:spcBef>
              <a:spcAft>
                <a:spcPts val="0"/>
              </a:spcAft>
              <a:buNone/>
            </a:pPr>
            <a:r>
              <a:rPr lang="fr" sz="600" b="1"/>
              <a:t>mean f1-score: 0.73222</a:t>
            </a:r>
            <a:endParaRPr sz="600" b="1"/>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5"/>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Deployment on Google Cloud - API / VIEW </a:t>
            </a:r>
            <a:endParaRPr sz="2500">
              <a:solidFill>
                <a:srgbClr val="000000"/>
              </a:solidFill>
            </a:endParaRPr>
          </a:p>
        </p:txBody>
      </p:sp>
      <p:pic>
        <p:nvPicPr>
          <p:cNvPr id="166" name="Google Shape;166;p25"/>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67" name="Google Shape;167;p2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13</a:t>
            </a:fld>
            <a:r>
              <a:rPr lang="fr" sz="1000">
                <a:solidFill>
                  <a:srgbClr val="595959"/>
                </a:solidFill>
              </a:rPr>
              <a:t>/</a:t>
            </a:r>
            <a:r>
              <a:rPr lang="fr" sz="1000">
                <a:solidFill>
                  <a:schemeClr val="dk2"/>
                </a:solidFill>
              </a:rPr>
              <a:t>18</a:t>
            </a:r>
            <a:endParaRPr sz="1000">
              <a:solidFill>
                <a:srgbClr val="595959"/>
              </a:solidFill>
            </a:endParaRPr>
          </a:p>
        </p:txBody>
      </p:sp>
      <p:pic>
        <p:nvPicPr>
          <p:cNvPr id="168" name="Google Shape;168;p25"/>
          <p:cNvPicPr preferRelativeResize="0"/>
          <p:nvPr/>
        </p:nvPicPr>
        <p:blipFill>
          <a:blip r:embed="rId4">
            <a:alphaModFix/>
          </a:blip>
          <a:stretch>
            <a:fillRect/>
          </a:stretch>
        </p:blipFill>
        <p:spPr>
          <a:xfrm>
            <a:off x="1565650" y="961275"/>
            <a:ext cx="5212834" cy="40280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pic>
        <p:nvPicPr>
          <p:cNvPr id="173" name="Google Shape;173;p26"/>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74" name="Google Shape;174;p2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14</a:t>
            </a:fld>
            <a:r>
              <a:rPr lang="fr" sz="1000">
                <a:solidFill>
                  <a:srgbClr val="595959"/>
                </a:solidFill>
              </a:rPr>
              <a:t>/</a:t>
            </a:r>
            <a:r>
              <a:rPr lang="fr" sz="1000">
                <a:solidFill>
                  <a:schemeClr val="dk2"/>
                </a:solidFill>
              </a:rPr>
              <a:t>18</a:t>
            </a:r>
            <a:endParaRPr sz="1000">
              <a:solidFill>
                <a:srgbClr val="595959"/>
              </a:solidFill>
            </a:endParaRPr>
          </a:p>
        </p:txBody>
      </p:sp>
      <p:sp>
        <p:nvSpPr>
          <p:cNvPr id="175" name="Google Shape;175;p26"/>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L’application</a:t>
            </a:r>
            <a:endParaRPr sz="2500">
              <a:solidFill>
                <a:srgbClr val="000000"/>
              </a:solidFill>
            </a:endParaRPr>
          </a:p>
        </p:txBody>
      </p:sp>
      <p:pic>
        <p:nvPicPr>
          <p:cNvPr id="176" name="Google Shape;176;p26"/>
          <p:cNvPicPr preferRelativeResize="0"/>
          <p:nvPr/>
        </p:nvPicPr>
        <p:blipFill>
          <a:blip r:embed="rId4">
            <a:alphaModFix/>
          </a:blip>
          <a:stretch>
            <a:fillRect/>
          </a:stretch>
        </p:blipFill>
        <p:spPr>
          <a:xfrm>
            <a:off x="1044188" y="935450"/>
            <a:ext cx="6161132" cy="4028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7"/>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L’application</a:t>
            </a:r>
            <a:endParaRPr sz="2500">
              <a:solidFill>
                <a:srgbClr val="000000"/>
              </a:solidFill>
            </a:endParaRPr>
          </a:p>
        </p:txBody>
      </p:sp>
      <p:pic>
        <p:nvPicPr>
          <p:cNvPr id="182" name="Google Shape;182;p27"/>
          <p:cNvPicPr preferRelativeResize="0"/>
          <p:nvPr/>
        </p:nvPicPr>
        <p:blipFill>
          <a:blip r:embed="rId3">
            <a:alphaModFix/>
          </a:blip>
          <a:stretch>
            <a:fillRect/>
          </a:stretch>
        </p:blipFill>
        <p:spPr>
          <a:xfrm>
            <a:off x="1044200" y="943650"/>
            <a:ext cx="6161132" cy="4028100"/>
          </a:xfrm>
          <a:prstGeom prst="rect">
            <a:avLst/>
          </a:prstGeom>
          <a:noFill/>
          <a:ln>
            <a:noFill/>
          </a:ln>
        </p:spPr>
      </p:pic>
      <p:pic>
        <p:nvPicPr>
          <p:cNvPr id="183" name="Google Shape;183;p27"/>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184" name="Google Shape;184;p2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15</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8"/>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Conclusions</a:t>
            </a:r>
            <a:endParaRPr sz="2500">
              <a:solidFill>
                <a:srgbClr val="000000"/>
              </a:solidFill>
            </a:endParaRPr>
          </a:p>
        </p:txBody>
      </p:sp>
      <p:sp>
        <p:nvSpPr>
          <p:cNvPr id="190" name="Google Shape;190;p28"/>
          <p:cNvSpPr txBox="1"/>
          <p:nvPr/>
        </p:nvSpPr>
        <p:spPr>
          <a:xfrm>
            <a:off x="1090575" y="955050"/>
            <a:ext cx="6028200" cy="277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dirty="0"/>
              <a:t>La segmentation sémantique à été appliquée au problème de la voiture auto-conduite.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Un premier modèle de segmentation </a:t>
            </a:r>
            <a:r>
              <a:rPr lang="fr" dirty="0">
                <a:solidFill>
                  <a:schemeClr val="dk1"/>
                </a:solidFill>
              </a:rPr>
              <a:t>sémantique </a:t>
            </a:r>
            <a:r>
              <a:rPr lang="fr" dirty="0"/>
              <a:t>d'image (</a:t>
            </a:r>
            <a:r>
              <a:rPr lang="fr" dirty="0" err="1"/>
              <a:t>Unet</a:t>
            </a:r>
            <a:r>
              <a:rPr lang="fr" dirty="0"/>
              <a:t>) à été </a:t>
            </a:r>
            <a:r>
              <a:rPr lang="fr" dirty="0">
                <a:solidFill>
                  <a:schemeClr val="dk1"/>
                </a:solidFill>
              </a:rPr>
              <a:t>entraîné</a:t>
            </a:r>
            <a:r>
              <a:rPr lang="fr" dirty="0"/>
              <a:t> qui sera après  intégré dans la système embarqué.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Nous avons vu comment l'augmentation des images peut  améliorer le modèle.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Des résultats intéressants et présentables ont été trouvés, cependant quelques améliorations pourraient être apportées dans des travaux futurs. </a:t>
            </a:r>
            <a:endParaRPr dirty="0"/>
          </a:p>
        </p:txBody>
      </p:sp>
      <p:pic>
        <p:nvPicPr>
          <p:cNvPr id="191" name="Google Shape;191;p28"/>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92" name="Google Shape;192;p2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16</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9"/>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Perspectives</a:t>
            </a:r>
            <a:endParaRPr sz="2500">
              <a:solidFill>
                <a:srgbClr val="000000"/>
              </a:solidFill>
            </a:endParaRPr>
          </a:p>
        </p:txBody>
      </p:sp>
      <p:sp>
        <p:nvSpPr>
          <p:cNvPr id="198" name="Google Shape;198;p29"/>
          <p:cNvSpPr txBox="1"/>
          <p:nvPr/>
        </p:nvSpPr>
        <p:spPr>
          <a:xfrm>
            <a:off x="1044200" y="1006675"/>
            <a:ext cx="6367800" cy="3417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dirty="0"/>
              <a:t>Un ensemble de données plus grand et plus vaste peut toujours améliorer un modèle.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Nous avons réduit les images à 320 x 320. Prendre une image plus grande peut améliorer notre modèle.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Augmenter les données de manière différente.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Donner un plus grand nombre de lots au moment de l'entraînement.</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Optimiser les hyperparamètres, comme le taux d'apprentissage.</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Apprendre avec un plus grand nombre d'époques.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Essayer d'autres modèles que </a:t>
            </a:r>
            <a:r>
              <a:rPr lang="fr" dirty="0" err="1"/>
              <a:t>UNet</a:t>
            </a:r>
            <a:r>
              <a:rPr lang="fr" dirty="0"/>
              <a:t>.</a:t>
            </a:r>
            <a:endParaRPr dirty="0"/>
          </a:p>
        </p:txBody>
      </p:sp>
      <p:pic>
        <p:nvPicPr>
          <p:cNvPr id="199" name="Google Shape;199;p29"/>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200" name="Google Shape;200;p29"/>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17</a:t>
            </a:fld>
            <a:r>
              <a:rPr lang="fr" sz="1000">
                <a:solidFill>
                  <a:srgbClr val="595959"/>
                </a:solidFill>
              </a:rPr>
              <a:t>/18</a:t>
            </a:r>
            <a:endParaRPr sz="1000">
              <a:solidFill>
                <a:srgbClr val="595959"/>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p:nvPr/>
        </p:nvSpPr>
        <p:spPr>
          <a:xfrm>
            <a:off x="1044200" y="2234375"/>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MERCI</a:t>
            </a:r>
            <a:endParaRPr sz="25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4"/>
          <p:cNvSpPr txBox="1"/>
          <p:nvPr/>
        </p:nvSpPr>
        <p:spPr>
          <a:xfrm>
            <a:off x="1222900" y="15215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solidFill>
                  <a:srgbClr val="000000"/>
                </a:solidFill>
              </a:rPr>
              <a:t>Sommaire</a:t>
            </a:r>
            <a:endParaRPr sz="2500">
              <a:solidFill>
                <a:srgbClr val="000000"/>
              </a:solidFill>
            </a:endParaRPr>
          </a:p>
        </p:txBody>
      </p:sp>
      <p:sp>
        <p:nvSpPr>
          <p:cNvPr id="64" name="Google Shape;64;p14"/>
          <p:cNvSpPr txBox="1"/>
          <p:nvPr/>
        </p:nvSpPr>
        <p:spPr>
          <a:xfrm>
            <a:off x="311700" y="710484"/>
            <a:ext cx="8520600" cy="3722531"/>
          </a:xfrm>
          <a:prstGeom prst="rect">
            <a:avLst/>
          </a:prstGeom>
          <a:noFill/>
          <a:ln>
            <a:noFill/>
          </a:ln>
        </p:spPr>
        <p:txBody>
          <a:bodyPr spcFirstLastPara="1" wrap="square" lIns="91425" tIns="91425" rIns="91425" bIns="91425" anchor="b" anchorCtr="0">
            <a:noAutofit/>
          </a:bodyPr>
          <a:lstStyle/>
          <a:p>
            <a:pPr marL="457200" lvl="0" indent="-330200" algn="l" rtl="0">
              <a:spcBef>
                <a:spcPts val="0"/>
              </a:spcBef>
              <a:spcAft>
                <a:spcPts val="0"/>
              </a:spcAft>
              <a:buClr>
                <a:srgbClr val="000000"/>
              </a:buClr>
              <a:buSzPts val="1600"/>
              <a:buChar char="➔"/>
            </a:pPr>
            <a:r>
              <a:rPr lang="fr" sz="1600" dirty="0">
                <a:solidFill>
                  <a:srgbClr val="000000"/>
                </a:solidFill>
              </a:rPr>
              <a:t>Contexte du travail et problématique</a:t>
            </a:r>
            <a:endParaRPr sz="1600" dirty="0">
              <a:solidFill>
                <a:srgbClr val="000000"/>
              </a:solidFill>
            </a:endParaRPr>
          </a:p>
          <a:p>
            <a:pPr marL="457200" lvl="0" indent="-330200" algn="l" rtl="0">
              <a:spcBef>
                <a:spcPts val="0"/>
              </a:spcBef>
              <a:spcAft>
                <a:spcPts val="0"/>
              </a:spcAft>
              <a:buClr>
                <a:srgbClr val="000000"/>
              </a:buClr>
              <a:buSzPts val="1600"/>
              <a:buChar char="➔"/>
            </a:pPr>
            <a:r>
              <a:rPr lang="fr" sz="1600" dirty="0">
                <a:solidFill>
                  <a:srgbClr val="000000"/>
                </a:solidFill>
              </a:rPr>
              <a:t>Environnement de travail</a:t>
            </a:r>
            <a:endParaRPr sz="1600" dirty="0">
              <a:solidFill>
                <a:srgbClr val="000000"/>
              </a:solidFill>
            </a:endParaRPr>
          </a:p>
          <a:p>
            <a:pPr marL="457200" lvl="0" indent="-330200" algn="l" rtl="0">
              <a:spcBef>
                <a:spcPts val="0"/>
              </a:spcBef>
              <a:spcAft>
                <a:spcPts val="0"/>
              </a:spcAft>
              <a:buClr>
                <a:srgbClr val="000000"/>
              </a:buClr>
              <a:buSzPts val="1600"/>
              <a:buChar char="➔"/>
            </a:pPr>
            <a:r>
              <a:rPr lang="fr" sz="1600" dirty="0"/>
              <a:t>L</a:t>
            </a:r>
            <a:r>
              <a:rPr lang="fr" sz="1600" dirty="0">
                <a:solidFill>
                  <a:srgbClr val="000000"/>
                </a:solidFill>
              </a:rPr>
              <a:t>es données</a:t>
            </a:r>
            <a:endParaRPr sz="1600" dirty="0">
              <a:solidFill>
                <a:srgbClr val="000000"/>
              </a:solidFill>
            </a:endParaRPr>
          </a:p>
          <a:p>
            <a:pPr marL="457200" lvl="0" indent="-330200" algn="l" rtl="0">
              <a:spcBef>
                <a:spcPts val="0"/>
              </a:spcBef>
              <a:spcAft>
                <a:spcPts val="0"/>
              </a:spcAft>
              <a:buClr>
                <a:srgbClr val="000000"/>
              </a:buClr>
              <a:buSzPts val="1600"/>
              <a:buChar char="➔"/>
            </a:pPr>
            <a:r>
              <a:rPr lang="fr" sz="1600" dirty="0"/>
              <a:t>State of the Art</a:t>
            </a:r>
            <a:endParaRPr sz="1600" dirty="0"/>
          </a:p>
          <a:p>
            <a:pPr marL="914400" lvl="1" indent="-330200" algn="l" rtl="0">
              <a:spcBef>
                <a:spcPts val="0"/>
              </a:spcBef>
              <a:spcAft>
                <a:spcPts val="0"/>
              </a:spcAft>
              <a:buClr>
                <a:srgbClr val="000000"/>
              </a:buClr>
              <a:buSzPts val="1600"/>
              <a:buChar char="◆"/>
            </a:pPr>
            <a:r>
              <a:rPr lang="fr" sz="1600" dirty="0"/>
              <a:t>Pre-</a:t>
            </a:r>
            <a:r>
              <a:rPr lang="fr" sz="1600" dirty="0" err="1"/>
              <a:t>processing</a:t>
            </a:r>
            <a:r>
              <a:rPr lang="fr" sz="1600" dirty="0"/>
              <a:t> (Data augmentation)</a:t>
            </a:r>
            <a:endParaRPr sz="1600" dirty="0"/>
          </a:p>
          <a:p>
            <a:pPr marL="914400" lvl="1" indent="-330200" algn="l" rtl="0">
              <a:spcBef>
                <a:spcPts val="0"/>
              </a:spcBef>
              <a:spcAft>
                <a:spcPts val="0"/>
              </a:spcAft>
              <a:buClr>
                <a:srgbClr val="000000"/>
              </a:buClr>
              <a:buSzPts val="1600"/>
              <a:buChar char="◆"/>
            </a:pPr>
            <a:r>
              <a:rPr lang="fr" sz="1600" dirty="0"/>
              <a:t>Data Loader</a:t>
            </a:r>
            <a:endParaRPr sz="1600" dirty="0"/>
          </a:p>
          <a:p>
            <a:pPr marL="457200" lvl="0" indent="-330200" algn="l" rtl="0">
              <a:spcBef>
                <a:spcPts val="0"/>
              </a:spcBef>
              <a:spcAft>
                <a:spcPts val="0"/>
              </a:spcAft>
              <a:buClr>
                <a:srgbClr val="000000"/>
              </a:buClr>
              <a:buSzPts val="1600"/>
              <a:buChar char="➔"/>
            </a:pPr>
            <a:r>
              <a:rPr lang="fr" sz="1600" dirty="0"/>
              <a:t>Modélisation – Segmentation sémantique</a:t>
            </a:r>
          </a:p>
          <a:p>
            <a:pPr marL="914400" lvl="1" indent="-330200" algn="l" rtl="0">
              <a:spcBef>
                <a:spcPts val="0"/>
              </a:spcBef>
              <a:spcAft>
                <a:spcPts val="0"/>
              </a:spcAft>
              <a:buClr>
                <a:srgbClr val="000000"/>
              </a:buClr>
              <a:buSzPts val="1600"/>
              <a:buChar char="◆"/>
            </a:pPr>
            <a:r>
              <a:rPr lang="fr" sz="1600" dirty="0" err="1"/>
              <a:t>Unet</a:t>
            </a:r>
            <a:endParaRPr lang="fr" sz="1600" dirty="0"/>
          </a:p>
          <a:p>
            <a:pPr marL="914400" lvl="1" indent="-330200" algn="l" rtl="0">
              <a:spcBef>
                <a:spcPts val="0"/>
              </a:spcBef>
              <a:spcAft>
                <a:spcPts val="0"/>
              </a:spcAft>
              <a:buClr>
                <a:srgbClr val="000000"/>
              </a:buClr>
              <a:buSzPts val="1600"/>
              <a:buChar char="◆"/>
            </a:pPr>
            <a:r>
              <a:rPr lang="fr" sz="1600" dirty="0"/>
              <a:t>Expérimentations</a:t>
            </a:r>
            <a:endParaRPr sz="1600" dirty="0"/>
          </a:p>
          <a:p>
            <a:pPr marL="914400" lvl="1" indent="-330200" algn="l" rtl="0">
              <a:spcBef>
                <a:spcPts val="0"/>
              </a:spcBef>
              <a:spcAft>
                <a:spcPts val="0"/>
              </a:spcAft>
              <a:buClr>
                <a:srgbClr val="000000"/>
              </a:buClr>
              <a:buSzPts val="1600"/>
              <a:buChar char="◆"/>
            </a:pPr>
            <a:r>
              <a:rPr lang="fr" sz="1600" dirty="0"/>
              <a:t>Résultats </a:t>
            </a:r>
            <a:r>
              <a:rPr lang="fr" sz="1600" dirty="0" err="1"/>
              <a:t>Unet</a:t>
            </a:r>
            <a:r>
              <a:rPr lang="fr" sz="1600" dirty="0"/>
              <a:t> </a:t>
            </a:r>
            <a:r>
              <a:rPr lang="fr" sz="1600" dirty="0">
                <a:solidFill>
                  <a:schemeClr val="dk1"/>
                </a:solidFill>
              </a:rPr>
              <a:t>sans</a:t>
            </a:r>
            <a:r>
              <a:rPr lang="fr" sz="1600" dirty="0"/>
              <a:t> augmentation</a:t>
            </a:r>
            <a:endParaRPr sz="1600" dirty="0"/>
          </a:p>
          <a:p>
            <a:pPr marL="914400" lvl="1" indent="-330200" algn="l" rtl="0">
              <a:spcBef>
                <a:spcPts val="0"/>
              </a:spcBef>
              <a:spcAft>
                <a:spcPts val="0"/>
              </a:spcAft>
              <a:buClr>
                <a:srgbClr val="000000"/>
              </a:buClr>
              <a:buSzPts val="1600"/>
              <a:buChar char="◆"/>
            </a:pPr>
            <a:r>
              <a:rPr lang="fr" sz="1600" dirty="0"/>
              <a:t>Résultats </a:t>
            </a:r>
            <a:r>
              <a:rPr lang="fr" sz="1600" dirty="0" err="1"/>
              <a:t>Unet</a:t>
            </a:r>
            <a:r>
              <a:rPr lang="fr" sz="1600" dirty="0"/>
              <a:t> avec augmentation</a:t>
            </a:r>
            <a:endParaRPr sz="1600" dirty="0"/>
          </a:p>
          <a:p>
            <a:pPr marL="457200" lvl="0" indent="-330200" algn="l" rtl="0">
              <a:spcBef>
                <a:spcPts val="0"/>
              </a:spcBef>
              <a:spcAft>
                <a:spcPts val="0"/>
              </a:spcAft>
              <a:buClr>
                <a:srgbClr val="000000"/>
              </a:buClr>
              <a:buSzPts val="1600"/>
              <a:buChar char="➔"/>
            </a:pPr>
            <a:r>
              <a:rPr lang="fr" sz="1600" dirty="0"/>
              <a:t>Déploiement - API</a:t>
            </a:r>
            <a:endParaRPr sz="1600" dirty="0"/>
          </a:p>
          <a:p>
            <a:pPr marL="457200" lvl="0" indent="-330200" algn="l" rtl="0">
              <a:spcBef>
                <a:spcPts val="0"/>
              </a:spcBef>
              <a:spcAft>
                <a:spcPts val="0"/>
              </a:spcAft>
              <a:buClr>
                <a:srgbClr val="000000"/>
              </a:buClr>
              <a:buSzPts val="1600"/>
              <a:buChar char="➔"/>
            </a:pPr>
            <a:r>
              <a:rPr lang="fr" sz="1600" dirty="0"/>
              <a:t>L’application</a:t>
            </a:r>
            <a:endParaRPr sz="1600" dirty="0"/>
          </a:p>
          <a:p>
            <a:pPr marL="457200" lvl="0" indent="-330200" algn="l" rtl="0">
              <a:spcBef>
                <a:spcPts val="0"/>
              </a:spcBef>
              <a:spcAft>
                <a:spcPts val="0"/>
              </a:spcAft>
              <a:buClr>
                <a:srgbClr val="000000"/>
              </a:buClr>
              <a:buSzPts val="1600"/>
              <a:buChar char="➔"/>
            </a:pPr>
            <a:r>
              <a:rPr lang="fr" sz="1600" dirty="0"/>
              <a:t>Conclusions/Perspectives</a:t>
            </a:r>
            <a:endParaRPr sz="1600" dirty="0"/>
          </a:p>
          <a:p>
            <a:pPr marL="0" lvl="0" indent="457200" algn="l" rtl="0">
              <a:spcBef>
                <a:spcPts val="0"/>
              </a:spcBef>
              <a:spcAft>
                <a:spcPts val="0"/>
              </a:spcAft>
              <a:buNone/>
            </a:pPr>
            <a:endParaRPr sz="1600" dirty="0">
              <a:solidFill>
                <a:srgbClr val="000000"/>
              </a:solidFill>
            </a:endParaRPr>
          </a:p>
        </p:txBody>
      </p:sp>
      <p:pic>
        <p:nvPicPr>
          <p:cNvPr id="65" name="Google Shape;65;p14"/>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66" name="Google Shape;66;p14"/>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2</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Context du travail et problématique</a:t>
            </a:r>
            <a:endParaRPr sz="2500">
              <a:solidFill>
                <a:srgbClr val="000000"/>
              </a:solidFill>
            </a:endParaRPr>
          </a:p>
        </p:txBody>
      </p:sp>
      <p:sp>
        <p:nvSpPr>
          <p:cNvPr id="72" name="Google Shape;72;p15"/>
          <p:cNvSpPr txBox="1"/>
          <p:nvPr/>
        </p:nvSpPr>
        <p:spPr>
          <a:xfrm>
            <a:off x="1044200" y="2694175"/>
            <a:ext cx="63678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l" rtl="0">
              <a:lnSpc>
                <a:spcPct val="115000"/>
              </a:lnSpc>
              <a:spcBef>
                <a:spcPts val="1200"/>
              </a:spcBef>
              <a:spcAft>
                <a:spcPts val="1200"/>
              </a:spcAft>
              <a:buClr>
                <a:srgbClr val="000000"/>
              </a:buClr>
              <a:buSzPts val="1100"/>
              <a:buFont typeface="Arial"/>
              <a:buNone/>
            </a:pPr>
            <a:r>
              <a:rPr lang="fr" sz="2020">
                <a:solidFill>
                  <a:srgbClr val="000000"/>
                </a:solidFill>
              </a:rPr>
              <a:t>Environnement du travail</a:t>
            </a:r>
            <a:endParaRPr sz="2500">
              <a:solidFill>
                <a:srgbClr val="000000"/>
              </a:solidFill>
            </a:endParaRPr>
          </a:p>
        </p:txBody>
      </p:sp>
      <p:sp>
        <p:nvSpPr>
          <p:cNvPr id="73" name="Google Shape;73;p15"/>
          <p:cNvSpPr txBox="1"/>
          <p:nvPr/>
        </p:nvSpPr>
        <p:spPr>
          <a:xfrm>
            <a:off x="1133500" y="3236525"/>
            <a:ext cx="5739900" cy="1655700"/>
          </a:xfrm>
          <a:prstGeom prst="rect">
            <a:avLst/>
          </a:prstGeom>
          <a:noFill/>
          <a:ln>
            <a:noFill/>
          </a:ln>
        </p:spPr>
        <p:txBody>
          <a:bodyPr spcFirstLastPara="1" wrap="square" lIns="91425" tIns="91425" rIns="91425" bIns="91425" anchor="ctr" anchorCtr="0">
            <a:noAutofit/>
          </a:bodyPr>
          <a:lstStyle/>
          <a:p>
            <a:pPr marL="457200" lvl="0" indent="-286702" algn="l" rtl="0">
              <a:lnSpc>
                <a:spcPct val="80000"/>
              </a:lnSpc>
              <a:spcBef>
                <a:spcPts val="0"/>
              </a:spcBef>
              <a:spcAft>
                <a:spcPts val="0"/>
              </a:spcAft>
              <a:buClr>
                <a:srgbClr val="000000"/>
              </a:buClr>
              <a:buSzPts val="915"/>
              <a:buChar char="➔"/>
            </a:pPr>
            <a:r>
              <a:rPr lang="fr" sz="914" dirty="0"/>
              <a:t>Mac OS chip M1</a:t>
            </a:r>
            <a:endParaRPr sz="914" dirty="0">
              <a:solidFill>
                <a:srgbClr val="000000"/>
              </a:solidFill>
            </a:endParaRPr>
          </a:p>
          <a:p>
            <a:pPr marL="457200" lvl="0" indent="-286702" algn="l" rtl="0">
              <a:lnSpc>
                <a:spcPct val="80000"/>
              </a:lnSpc>
              <a:spcBef>
                <a:spcPts val="0"/>
              </a:spcBef>
              <a:spcAft>
                <a:spcPts val="0"/>
              </a:spcAft>
              <a:buClr>
                <a:srgbClr val="000000"/>
              </a:buClr>
              <a:buSzPts val="915"/>
              <a:buChar char="➔"/>
            </a:pPr>
            <a:r>
              <a:rPr lang="fr" sz="914" dirty="0">
                <a:solidFill>
                  <a:srgbClr val="000000"/>
                </a:solidFill>
              </a:rPr>
              <a:t>Anaconda</a:t>
            </a:r>
            <a:endParaRPr sz="914" dirty="0">
              <a:solidFill>
                <a:srgbClr val="000000"/>
              </a:solidFill>
            </a:endParaRPr>
          </a:p>
          <a:p>
            <a:pPr marL="914400" lvl="1" indent="-286702" algn="l" rtl="0">
              <a:lnSpc>
                <a:spcPct val="80000"/>
              </a:lnSpc>
              <a:spcBef>
                <a:spcPts val="0"/>
              </a:spcBef>
              <a:spcAft>
                <a:spcPts val="0"/>
              </a:spcAft>
              <a:buClr>
                <a:srgbClr val="000000"/>
              </a:buClr>
              <a:buSzPts val="915"/>
              <a:buChar char="◆"/>
            </a:pPr>
            <a:r>
              <a:rPr lang="fr" sz="914" dirty="0">
                <a:solidFill>
                  <a:srgbClr val="000000"/>
                </a:solidFill>
              </a:rPr>
              <a:t>Python 3.9</a:t>
            </a:r>
            <a:endParaRPr sz="914" dirty="0">
              <a:solidFill>
                <a:srgbClr val="000000"/>
              </a:solidFill>
            </a:endParaRPr>
          </a:p>
          <a:p>
            <a:pPr marL="914400" lvl="1" indent="-286702" algn="l" rtl="0">
              <a:lnSpc>
                <a:spcPct val="80000"/>
              </a:lnSpc>
              <a:spcBef>
                <a:spcPts val="0"/>
              </a:spcBef>
              <a:spcAft>
                <a:spcPts val="0"/>
              </a:spcAft>
              <a:buClr>
                <a:srgbClr val="000000"/>
              </a:buClr>
              <a:buSzPts val="915"/>
              <a:buChar char="◆"/>
            </a:pPr>
            <a:r>
              <a:rPr lang="fr" sz="914" dirty="0">
                <a:solidFill>
                  <a:srgbClr val="000000"/>
                </a:solidFill>
              </a:rPr>
              <a:t>Jupiter, Jupiter </a:t>
            </a:r>
            <a:r>
              <a:rPr lang="fr" sz="914" dirty="0" err="1">
                <a:solidFill>
                  <a:srgbClr val="000000"/>
                </a:solidFill>
              </a:rPr>
              <a:t>lab</a:t>
            </a:r>
            <a:endParaRPr sz="914" dirty="0">
              <a:solidFill>
                <a:srgbClr val="000000"/>
              </a:solidFill>
            </a:endParaRPr>
          </a:p>
          <a:p>
            <a:pPr marL="914400" lvl="1" indent="-286702" algn="l" rtl="0">
              <a:lnSpc>
                <a:spcPct val="80000"/>
              </a:lnSpc>
              <a:spcBef>
                <a:spcPts val="0"/>
              </a:spcBef>
              <a:spcAft>
                <a:spcPts val="0"/>
              </a:spcAft>
              <a:buClr>
                <a:srgbClr val="000000"/>
              </a:buClr>
              <a:buSzPts val="915"/>
              <a:buChar char="◆"/>
            </a:pPr>
            <a:r>
              <a:rPr lang="fr-FR" sz="914" dirty="0">
                <a:solidFill>
                  <a:srgbClr val="000000"/>
                </a:solidFill>
              </a:rPr>
              <a:t>S</a:t>
            </a:r>
            <a:r>
              <a:rPr lang="fr" sz="914" dirty="0" err="1">
                <a:solidFill>
                  <a:srgbClr val="000000"/>
                </a:solidFill>
              </a:rPr>
              <a:t>cikit-learn</a:t>
            </a:r>
            <a:r>
              <a:rPr lang="fr" sz="914" dirty="0">
                <a:solidFill>
                  <a:srgbClr val="000000"/>
                </a:solidFill>
              </a:rPr>
              <a:t>, </a:t>
            </a:r>
            <a:r>
              <a:rPr lang="fr" sz="914" dirty="0" err="1">
                <a:solidFill>
                  <a:srgbClr val="000000"/>
                </a:solidFill>
              </a:rPr>
              <a:t>numpy</a:t>
            </a:r>
            <a:r>
              <a:rPr lang="fr" sz="914" dirty="0">
                <a:solidFill>
                  <a:srgbClr val="000000"/>
                </a:solidFill>
              </a:rPr>
              <a:t>, pandas</a:t>
            </a:r>
            <a:endParaRPr sz="914" dirty="0">
              <a:solidFill>
                <a:srgbClr val="000000"/>
              </a:solidFill>
            </a:endParaRPr>
          </a:p>
          <a:p>
            <a:pPr marL="914400" lvl="1" indent="-286702" algn="l" rtl="0">
              <a:lnSpc>
                <a:spcPct val="80000"/>
              </a:lnSpc>
              <a:spcBef>
                <a:spcPts val="0"/>
              </a:spcBef>
              <a:spcAft>
                <a:spcPts val="0"/>
              </a:spcAft>
              <a:buClr>
                <a:srgbClr val="000000"/>
              </a:buClr>
              <a:buSzPts val="915"/>
              <a:buChar char="◆"/>
            </a:pPr>
            <a:r>
              <a:rPr lang="fr-FR" sz="914" dirty="0">
                <a:solidFill>
                  <a:srgbClr val="000000"/>
                </a:solidFill>
              </a:rPr>
              <a:t>M</a:t>
            </a:r>
            <a:r>
              <a:rPr lang="fr" sz="914" dirty="0" err="1">
                <a:solidFill>
                  <a:srgbClr val="000000"/>
                </a:solidFill>
              </a:rPr>
              <a:t>atplotlib</a:t>
            </a:r>
            <a:endParaRPr sz="914" dirty="0"/>
          </a:p>
          <a:p>
            <a:pPr marL="914400" lvl="1" indent="-286702" algn="l" rtl="0">
              <a:lnSpc>
                <a:spcPct val="80000"/>
              </a:lnSpc>
              <a:spcBef>
                <a:spcPts val="0"/>
              </a:spcBef>
              <a:spcAft>
                <a:spcPts val="0"/>
              </a:spcAft>
              <a:buClr>
                <a:srgbClr val="000000"/>
              </a:buClr>
              <a:buSzPts val="915"/>
              <a:buChar char="◆"/>
            </a:pPr>
            <a:r>
              <a:rPr lang="fr-FR" sz="914" dirty="0">
                <a:solidFill>
                  <a:srgbClr val="000000"/>
                </a:solidFill>
              </a:rPr>
              <a:t>S</a:t>
            </a:r>
            <a:r>
              <a:rPr lang="fr" sz="914" dirty="0" err="1">
                <a:solidFill>
                  <a:srgbClr val="000000"/>
                </a:solidFill>
              </a:rPr>
              <a:t>treamlit</a:t>
            </a:r>
            <a:endParaRPr lang="fr" sz="914" dirty="0">
              <a:solidFill>
                <a:srgbClr val="000000"/>
              </a:solidFill>
            </a:endParaRPr>
          </a:p>
          <a:p>
            <a:pPr marL="914400" lvl="1" indent="-286702" algn="l" rtl="0">
              <a:lnSpc>
                <a:spcPct val="80000"/>
              </a:lnSpc>
              <a:spcBef>
                <a:spcPts val="0"/>
              </a:spcBef>
              <a:spcAft>
                <a:spcPts val="0"/>
              </a:spcAft>
              <a:buClr>
                <a:srgbClr val="000000"/>
              </a:buClr>
              <a:buSzPts val="915"/>
              <a:buChar char="◆"/>
            </a:pPr>
            <a:r>
              <a:rPr lang="fr-FR" sz="914" dirty="0"/>
              <a:t>F</a:t>
            </a:r>
            <a:r>
              <a:rPr lang="fr" sz="914" dirty="0" err="1"/>
              <a:t>lask</a:t>
            </a:r>
            <a:endParaRPr sz="914" dirty="0"/>
          </a:p>
          <a:p>
            <a:pPr marL="914400" lvl="1" indent="-286702" algn="l" rtl="0">
              <a:lnSpc>
                <a:spcPct val="80000"/>
              </a:lnSpc>
              <a:spcBef>
                <a:spcPts val="0"/>
              </a:spcBef>
              <a:spcAft>
                <a:spcPts val="0"/>
              </a:spcAft>
              <a:buClr>
                <a:srgbClr val="000000"/>
              </a:buClr>
              <a:buSzPts val="915"/>
              <a:buChar char="◆"/>
            </a:pPr>
            <a:r>
              <a:rPr lang="fr" sz="914" dirty="0" err="1"/>
              <a:t>TensorFlow</a:t>
            </a:r>
            <a:r>
              <a:rPr lang="fr" sz="914" dirty="0"/>
              <a:t>, </a:t>
            </a:r>
            <a:r>
              <a:rPr lang="fr" sz="914" dirty="0" err="1"/>
              <a:t>Keras</a:t>
            </a:r>
            <a:r>
              <a:rPr lang="fr" sz="914" dirty="0"/>
              <a:t>, </a:t>
            </a:r>
            <a:r>
              <a:rPr lang="fr" sz="914" b="1" dirty="0"/>
              <a:t>segmentation-</a:t>
            </a:r>
            <a:r>
              <a:rPr lang="fr" sz="914" b="1" dirty="0" err="1"/>
              <a:t>models</a:t>
            </a:r>
            <a:endParaRPr sz="914" b="1" dirty="0"/>
          </a:p>
          <a:p>
            <a:pPr marL="914400" lvl="1" indent="-286702" algn="l" rtl="0">
              <a:lnSpc>
                <a:spcPct val="80000"/>
              </a:lnSpc>
              <a:spcBef>
                <a:spcPts val="0"/>
              </a:spcBef>
              <a:spcAft>
                <a:spcPts val="0"/>
              </a:spcAft>
              <a:buClr>
                <a:srgbClr val="000000"/>
              </a:buClr>
              <a:buSzPts val="915"/>
              <a:buChar char="◆"/>
            </a:pPr>
            <a:r>
              <a:rPr lang="fr-FR" sz="914" dirty="0" err="1"/>
              <a:t>Pillow</a:t>
            </a:r>
            <a:r>
              <a:rPr lang="fr-FR" sz="914" dirty="0"/>
              <a:t>, </a:t>
            </a:r>
            <a:r>
              <a:rPr lang="fr-FR" sz="914" dirty="0" err="1"/>
              <a:t>albumentations</a:t>
            </a:r>
            <a:endParaRPr lang="fr-FR" sz="914" dirty="0"/>
          </a:p>
          <a:p>
            <a:pPr marL="457200" lvl="0" indent="-286702" algn="l" rtl="0">
              <a:lnSpc>
                <a:spcPct val="80000"/>
              </a:lnSpc>
              <a:spcBef>
                <a:spcPts val="0"/>
              </a:spcBef>
              <a:spcAft>
                <a:spcPts val="0"/>
              </a:spcAft>
              <a:buClr>
                <a:srgbClr val="000000"/>
              </a:buClr>
              <a:buSzPts val="915"/>
              <a:buChar char="➔"/>
            </a:pPr>
            <a:r>
              <a:rPr lang="fr" sz="914" dirty="0"/>
              <a:t>Docker</a:t>
            </a:r>
            <a:endParaRPr sz="914" dirty="0"/>
          </a:p>
          <a:p>
            <a:pPr marL="457200" lvl="0" indent="-286702" algn="l" rtl="0">
              <a:lnSpc>
                <a:spcPct val="80000"/>
              </a:lnSpc>
              <a:spcBef>
                <a:spcPts val="0"/>
              </a:spcBef>
              <a:spcAft>
                <a:spcPts val="0"/>
              </a:spcAft>
              <a:buClr>
                <a:srgbClr val="000000"/>
              </a:buClr>
              <a:buSzPts val="915"/>
              <a:buChar char="➔"/>
            </a:pPr>
            <a:r>
              <a:rPr lang="fr" sz="914" dirty="0"/>
              <a:t>Google Cloud </a:t>
            </a:r>
            <a:endParaRPr sz="914" dirty="0"/>
          </a:p>
          <a:p>
            <a:pPr marL="457200" lvl="0" indent="-286702" algn="l" rtl="0">
              <a:lnSpc>
                <a:spcPct val="80000"/>
              </a:lnSpc>
              <a:spcBef>
                <a:spcPts val="0"/>
              </a:spcBef>
              <a:spcAft>
                <a:spcPts val="0"/>
              </a:spcAft>
              <a:buClr>
                <a:srgbClr val="000000"/>
              </a:buClr>
              <a:buSzPts val="915"/>
              <a:buChar char="➔"/>
            </a:pPr>
            <a:r>
              <a:rPr lang="fr" sz="914" dirty="0"/>
              <a:t>Git</a:t>
            </a:r>
            <a:endParaRPr sz="914" dirty="0"/>
          </a:p>
        </p:txBody>
      </p:sp>
      <p:sp>
        <p:nvSpPr>
          <p:cNvPr id="74" name="Google Shape;74;p15"/>
          <p:cNvSpPr txBox="1"/>
          <p:nvPr/>
        </p:nvSpPr>
        <p:spPr>
          <a:xfrm>
            <a:off x="498475" y="958525"/>
            <a:ext cx="7524000" cy="1532700"/>
          </a:xfrm>
          <a:prstGeom prst="rect">
            <a:avLst/>
          </a:prstGeom>
          <a:noFill/>
          <a:ln>
            <a:noFill/>
          </a:ln>
        </p:spPr>
        <p:txBody>
          <a:bodyPr spcFirstLastPara="1" wrap="square" lIns="91425" tIns="91425" rIns="91425" bIns="91425" anchor="t" anchorCtr="0">
            <a:noAutofit/>
          </a:bodyPr>
          <a:lstStyle/>
          <a:p>
            <a:pPr marL="457200" lvl="0" indent="0" algn="l" rtl="0">
              <a:lnSpc>
                <a:spcPct val="95000"/>
              </a:lnSpc>
              <a:spcBef>
                <a:spcPts val="1200"/>
              </a:spcBef>
              <a:spcAft>
                <a:spcPts val="0"/>
              </a:spcAft>
              <a:buSzPts val="688"/>
              <a:buNone/>
            </a:pPr>
            <a:r>
              <a:rPr lang="fr" sz="900" dirty="0">
                <a:solidFill>
                  <a:srgbClr val="271A38"/>
                </a:solidFill>
                <a:highlight>
                  <a:srgbClr val="FFFFFF"/>
                </a:highlight>
              </a:rPr>
              <a:t>Je suis un des ingénieurs IA au sein de l’équipe R&amp;D de l'entreprise Fusion Vision Transport.</a:t>
            </a:r>
            <a:endParaRPr sz="900" b="1" dirty="0">
              <a:solidFill>
                <a:srgbClr val="000000"/>
              </a:solidFill>
              <a:highlight>
                <a:srgbClr val="FFFFFF"/>
              </a:highlight>
            </a:endParaRPr>
          </a:p>
          <a:p>
            <a:pPr marL="152400" marR="152400" lvl="0" indent="297600" algn="l" rtl="0">
              <a:lnSpc>
                <a:spcPct val="95000"/>
              </a:lnSpc>
              <a:spcBef>
                <a:spcPts val="1200"/>
              </a:spcBef>
              <a:spcAft>
                <a:spcPts val="0"/>
              </a:spcAft>
              <a:buClr>
                <a:schemeClr val="dk1"/>
              </a:buClr>
              <a:buSzPts val="688"/>
              <a:buFont typeface="Arial"/>
              <a:buNone/>
            </a:pPr>
            <a:r>
              <a:rPr lang="fr" sz="900" i="1" dirty="0">
                <a:solidFill>
                  <a:srgbClr val="271A38"/>
                </a:solidFill>
              </a:rPr>
              <a:t>Différentes parties du système :</a:t>
            </a:r>
            <a:endParaRPr sz="900" i="1" dirty="0">
              <a:solidFill>
                <a:srgbClr val="271A38"/>
              </a:solidFill>
            </a:endParaRPr>
          </a:p>
          <a:p>
            <a:pPr marL="457200" lvl="0" indent="-64349" algn="l" rtl="0">
              <a:lnSpc>
                <a:spcPct val="95000"/>
              </a:lnSpc>
              <a:spcBef>
                <a:spcPts val="1200"/>
              </a:spcBef>
              <a:spcAft>
                <a:spcPts val="0"/>
              </a:spcAft>
              <a:buClr>
                <a:srgbClr val="271A38"/>
              </a:buClr>
              <a:buSzPts val="900"/>
              <a:buAutoNum type="arabicPeriod"/>
            </a:pPr>
            <a:r>
              <a:rPr lang="fr" sz="900" dirty="0">
                <a:solidFill>
                  <a:srgbClr val="271A38"/>
                </a:solidFill>
              </a:rPr>
              <a:t> </a:t>
            </a:r>
            <a:r>
              <a:rPr lang="fr" sz="900" i="1" dirty="0">
                <a:solidFill>
                  <a:srgbClr val="271A38"/>
                </a:solidFill>
              </a:rPr>
              <a:t>acquisition des images en temps réel</a:t>
            </a:r>
            <a:endParaRPr sz="900" i="1" dirty="0">
              <a:solidFill>
                <a:srgbClr val="271A38"/>
              </a:solidFill>
            </a:endParaRPr>
          </a:p>
          <a:p>
            <a:pPr marL="457200" lvl="0" indent="-64349" algn="l" rtl="0">
              <a:lnSpc>
                <a:spcPct val="95000"/>
              </a:lnSpc>
              <a:spcBef>
                <a:spcPts val="0"/>
              </a:spcBef>
              <a:spcAft>
                <a:spcPts val="0"/>
              </a:spcAft>
              <a:buClr>
                <a:srgbClr val="271A38"/>
              </a:buClr>
              <a:buSzPts val="900"/>
              <a:buAutoNum type="arabicPeriod"/>
            </a:pPr>
            <a:r>
              <a:rPr lang="fr" sz="900" i="1" dirty="0">
                <a:solidFill>
                  <a:srgbClr val="271A38"/>
                </a:solidFill>
              </a:rPr>
              <a:t> traitement des images</a:t>
            </a:r>
            <a:endParaRPr sz="900" i="1" dirty="0">
              <a:solidFill>
                <a:srgbClr val="271A38"/>
              </a:solidFill>
            </a:endParaRPr>
          </a:p>
          <a:p>
            <a:pPr marL="457200" lvl="0" indent="-64349" algn="l" rtl="0">
              <a:lnSpc>
                <a:spcPct val="95000"/>
              </a:lnSpc>
              <a:spcBef>
                <a:spcPts val="0"/>
              </a:spcBef>
              <a:spcAft>
                <a:spcPts val="0"/>
              </a:spcAft>
              <a:buClr>
                <a:srgbClr val="271A38"/>
              </a:buClr>
              <a:buSzPts val="900"/>
              <a:buAutoNum type="arabicPeriod"/>
            </a:pPr>
            <a:r>
              <a:rPr lang="fr" sz="900" b="1" i="1" dirty="0">
                <a:solidFill>
                  <a:srgbClr val="271A38"/>
                </a:solidFill>
              </a:rPr>
              <a:t> segmentation des images (c’est à moi !)</a:t>
            </a:r>
            <a:endParaRPr sz="900" b="1" i="1" dirty="0">
              <a:solidFill>
                <a:srgbClr val="271A38"/>
              </a:solidFill>
            </a:endParaRPr>
          </a:p>
          <a:p>
            <a:pPr marL="457200" lvl="0" indent="-64349" algn="l" rtl="0">
              <a:lnSpc>
                <a:spcPct val="95000"/>
              </a:lnSpc>
              <a:spcBef>
                <a:spcPts val="0"/>
              </a:spcBef>
              <a:spcAft>
                <a:spcPts val="0"/>
              </a:spcAft>
              <a:buClr>
                <a:srgbClr val="271A38"/>
              </a:buClr>
              <a:buSzPts val="900"/>
              <a:buAutoNum type="arabicPeriod"/>
            </a:pPr>
            <a:r>
              <a:rPr lang="fr" sz="900" i="1" dirty="0">
                <a:solidFill>
                  <a:srgbClr val="271A38"/>
                </a:solidFill>
              </a:rPr>
              <a:t> système de décision</a:t>
            </a:r>
            <a:br>
              <a:rPr lang="fr" sz="900" i="1" dirty="0">
                <a:solidFill>
                  <a:srgbClr val="271A38"/>
                </a:solidFill>
              </a:rPr>
            </a:br>
            <a:endParaRPr sz="900" i="1" dirty="0">
              <a:solidFill>
                <a:srgbClr val="271A38"/>
              </a:solidFill>
            </a:endParaRPr>
          </a:p>
          <a:p>
            <a:pPr marL="457200" lvl="0" indent="-285750" algn="l" rtl="0">
              <a:lnSpc>
                <a:spcPct val="95000"/>
              </a:lnSpc>
              <a:spcBef>
                <a:spcPts val="0"/>
              </a:spcBef>
              <a:spcAft>
                <a:spcPts val="0"/>
              </a:spcAft>
              <a:buClr>
                <a:srgbClr val="271A38"/>
              </a:buClr>
              <a:buSzPts val="900"/>
              <a:buChar char="-"/>
            </a:pPr>
            <a:r>
              <a:rPr lang="fr" sz="900" b="1" dirty="0">
                <a:solidFill>
                  <a:srgbClr val="271A38"/>
                </a:solidFill>
              </a:rPr>
              <a:t>Concevoir un premier modèle de segmentation d’images</a:t>
            </a:r>
            <a:endParaRPr sz="900" b="1" dirty="0">
              <a:solidFill>
                <a:srgbClr val="271A38"/>
              </a:solidFill>
            </a:endParaRPr>
          </a:p>
          <a:p>
            <a:pPr marL="457200" lvl="0" indent="-285750" algn="l" rtl="0">
              <a:lnSpc>
                <a:spcPct val="95000"/>
              </a:lnSpc>
              <a:spcBef>
                <a:spcPts val="0"/>
              </a:spcBef>
              <a:spcAft>
                <a:spcPts val="0"/>
              </a:spcAft>
              <a:buClr>
                <a:srgbClr val="271A38"/>
              </a:buClr>
              <a:buSzPts val="900"/>
              <a:buChar char="-"/>
            </a:pPr>
            <a:r>
              <a:rPr lang="fr" sz="900" b="1" dirty="0">
                <a:solidFill>
                  <a:srgbClr val="271A38"/>
                </a:solidFill>
              </a:rPr>
              <a:t>Créé </a:t>
            </a:r>
            <a:r>
              <a:rPr lang="fr" sz="900" b="1" dirty="0">
                <a:solidFill>
                  <a:srgbClr val="271A38"/>
                </a:solidFill>
                <a:highlight>
                  <a:srgbClr val="F5F5F5"/>
                </a:highlight>
              </a:rPr>
              <a:t>API prend en entrée une image et renvoie la segmentation de l’image de l’algo.</a:t>
            </a:r>
            <a:endParaRPr sz="900" b="1" dirty="0">
              <a:solidFill>
                <a:srgbClr val="271A38"/>
              </a:solidFill>
            </a:endParaRPr>
          </a:p>
        </p:txBody>
      </p:sp>
      <p:pic>
        <p:nvPicPr>
          <p:cNvPr id="75" name="Google Shape;75;p15"/>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76" name="Google Shape;76;p1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3</a:t>
            </a:fld>
            <a:r>
              <a:rPr lang="fr" sz="1000">
                <a:solidFill>
                  <a:srgbClr val="595959"/>
                </a:solidFill>
              </a:rPr>
              <a:t>/</a:t>
            </a:r>
            <a:r>
              <a:rPr lang="fr" sz="1000">
                <a:solidFill>
                  <a:schemeClr val="dk2"/>
                </a:solidFill>
              </a:rPr>
              <a:t>18</a:t>
            </a:r>
            <a:endParaRPr sz="1000">
              <a:solidFill>
                <a:srgbClr val="595959"/>
              </a:solidFill>
            </a:endParaRPr>
          </a:p>
        </p:txBody>
      </p:sp>
      <p:pic>
        <p:nvPicPr>
          <p:cNvPr id="77" name="Google Shape;77;p15"/>
          <p:cNvPicPr preferRelativeResize="0"/>
          <p:nvPr/>
        </p:nvPicPr>
        <p:blipFill>
          <a:blip r:embed="rId4">
            <a:alphaModFix/>
          </a:blip>
          <a:stretch>
            <a:fillRect/>
          </a:stretch>
        </p:blipFill>
        <p:spPr>
          <a:xfrm>
            <a:off x="5201825" y="1328350"/>
            <a:ext cx="2210176" cy="1051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82" name="Google Shape;82;p16"/>
          <p:cNvPicPr preferRelativeResize="0"/>
          <p:nvPr/>
        </p:nvPicPr>
        <p:blipFill>
          <a:blip r:embed="rId3">
            <a:alphaModFix/>
          </a:blip>
          <a:stretch>
            <a:fillRect/>
          </a:stretch>
        </p:blipFill>
        <p:spPr>
          <a:xfrm>
            <a:off x="1627151" y="852750"/>
            <a:ext cx="5046149" cy="4106076"/>
          </a:xfrm>
          <a:prstGeom prst="rect">
            <a:avLst/>
          </a:prstGeom>
          <a:noFill/>
          <a:ln>
            <a:noFill/>
          </a:ln>
        </p:spPr>
      </p:pic>
      <p:sp>
        <p:nvSpPr>
          <p:cNvPr id="83" name="Google Shape;83;p16"/>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Tâches du projet</a:t>
            </a:r>
            <a:endParaRPr sz="2500">
              <a:solidFill>
                <a:srgbClr val="000000"/>
              </a:solidFill>
            </a:endParaRPr>
          </a:p>
        </p:txBody>
      </p:sp>
      <p:pic>
        <p:nvPicPr>
          <p:cNvPr id="84" name="Google Shape;84;p16"/>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85" name="Google Shape;85;p1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4</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Les données</a:t>
            </a:r>
            <a:endParaRPr sz="2500">
              <a:solidFill>
                <a:srgbClr val="000000"/>
              </a:solidFill>
            </a:endParaRPr>
          </a:p>
        </p:txBody>
      </p:sp>
      <p:sp>
        <p:nvSpPr>
          <p:cNvPr id="91" name="Google Shape;91;p17"/>
          <p:cNvSpPr txBox="1"/>
          <p:nvPr/>
        </p:nvSpPr>
        <p:spPr>
          <a:xfrm>
            <a:off x="708625" y="1056925"/>
            <a:ext cx="7790700" cy="3151500"/>
          </a:xfrm>
          <a:prstGeom prst="rect">
            <a:avLst/>
          </a:prstGeom>
          <a:solidFill>
            <a:schemeClr val="lt1"/>
          </a:solidFill>
          <a:ln>
            <a:noFill/>
          </a:ln>
        </p:spPr>
        <p:txBody>
          <a:bodyPr spcFirstLastPara="1" wrap="square" lIns="91425" tIns="91425" rIns="91425" bIns="91425" anchor="ctr" anchorCtr="0">
            <a:normAutofit lnSpcReduction="10000"/>
          </a:bodyPr>
          <a:lstStyle/>
          <a:p>
            <a:pPr marL="457200" lvl="0" indent="-311150" algn="l" rtl="0">
              <a:spcBef>
                <a:spcPts val="0"/>
              </a:spcBef>
              <a:spcAft>
                <a:spcPts val="0"/>
              </a:spcAft>
              <a:buClr>
                <a:srgbClr val="000000"/>
              </a:buClr>
              <a:buSzPts val="1300"/>
              <a:buChar char="➔"/>
            </a:pPr>
            <a:r>
              <a:rPr lang="fr" sz="1300" dirty="0"/>
              <a:t>On utilise des données disponible sur internet (On parle de </a:t>
            </a:r>
            <a:r>
              <a:rPr lang="fr" sz="1300" dirty="0" err="1"/>
              <a:t>cityscapes</a:t>
            </a:r>
            <a:r>
              <a:rPr lang="fr" sz="1300" dirty="0"/>
              <a:t> </a:t>
            </a:r>
            <a:r>
              <a:rPr lang="fr" sz="1300" dirty="0" err="1"/>
              <a:t>dataset</a:t>
            </a:r>
            <a:r>
              <a:rPr lang="fr" sz="1300" dirty="0"/>
              <a:t>): </a:t>
            </a:r>
            <a:r>
              <a:rPr lang="fr" sz="1100" u="sng" dirty="0">
                <a:solidFill>
                  <a:schemeClr val="hlink"/>
                </a:solidFill>
                <a:hlinkClick r:id="rId3"/>
              </a:rPr>
              <a:t>https://www.cityscapes-dataset.com/dataset-overview/</a:t>
            </a:r>
            <a:endParaRPr sz="1300" dirty="0"/>
          </a:p>
          <a:p>
            <a:pPr marL="457200" lvl="0" indent="-311150" algn="l" rtl="0">
              <a:spcBef>
                <a:spcPts val="0"/>
              </a:spcBef>
              <a:spcAft>
                <a:spcPts val="0"/>
              </a:spcAft>
              <a:buClr>
                <a:srgbClr val="000000"/>
              </a:buClr>
              <a:buSzPts val="1300"/>
              <a:buChar char="➔"/>
            </a:pPr>
            <a:r>
              <a:rPr lang="fr" sz="1300" dirty="0"/>
              <a:t>Ce data contient 2 </a:t>
            </a:r>
            <a:r>
              <a:rPr lang="fr" sz="1300" dirty="0" err="1"/>
              <a:t>repertoir</a:t>
            </a:r>
            <a:r>
              <a:rPr lang="fr" sz="1300" dirty="0"/>
              <a:t>:</a:t>
            </a:r>
            <a:endParaRPr sz="1300" dirty="0"/>
          </a:p>
          <a:p>
            <a:pPr marL="914400" lvl="1" indent="-311150" algn="l" rtl="0">
              <a:spcBef>
                <a:spcPts val="0"/>
              </a:spcBef>
              <a:spcAft>
                <a:spcPts val="0"/>
              </a:spcAft>
              <a:buClr>
                <a:srgbClr val="000000"/>
              </a:buClr>
              <a:buSzPts val="1300"/>
              <a:buChar char="◆"/>
            </a:pPr>
            <a:r>
              <a:rPr lang="fr" sz="1300" dirty="0"/>
              <a:t>leftImg8bit - RGB Les images original</a:t>
            </a:r>
            <a:endParaRPr sz="1300" dirty="0"/>
          </a:p>
          <a:p>
            <a:pPr marL="914400" lvl="1" indent="-311150" algn="l" rtl="0">
              <a:spcBef>
                <a:spcPts val="0"/>
              </a:spcBef>
              <a:spcAft>
                <a:spcPts val="0"/>
              </a:spcAft>
              <a:buClr>
                <a:srgbClr val="000000"/>
              </a:buClr>
              <a:buSzPts val="1300"/>
              <a:buChar char="◆"/>
            </a:pPr>
            <a:r>
              <a:rPr lang="fr" sz="1300" dirty="0" err="1"/>
              <a:t>gtFine</a:t>
            </a:r>
            <a:r>
              <a:rPr lang="fr" sz="1300" dirty="0"/>
              <a:t> - contient des segmentations</a:t>
            </a:r>
            <a:endParaRPr sz="1300" dirty="0"/>
          </a:p>
          <a:p>
            <a:pPr marL="1371600" lvl="2" indent="-311150" algn="l" rtl="0">
              <a:spcBef>
                <a:spcPts val="0"/>
              </a:spcBef>
              <a:spcAft>
                <a:spcPts val="0"/>
              </a:spcAft>
              <a:buClr>
                <a:srgbClr val="000000"/>
              </a:buClr>
              <a:buSzPts val="1300"/>
              <a:buChar char="●"/>
            </a:pPr>
            <a:r>
              <a:rPr lang="fr" sz="1300" dirty="0"/>
              <a:t>_</a:t>
            </a:r>
            <a:r>
              <a:rPr lang="fr" sz="1300" dirty="0" err="1"/>
              <a:t>color.png</a:t>
            </a:r>
            <a:r>
              <a:rPr lang="fr" sz="1300" dirty="0"/>
              <a:t> - </a:t>
            </a:r>
            <a:r>
              <a:rPr lang="fr" sz="1300" dirty="0" err="1"/>
              <a:t>contains</a:t>
            </a:r>
            <a:r>
              <a:rPr lang="fr" sz="1300" dirty="0"/>
              <a:t> the </a:t>
            </a:r>
            <a:r>
              <a:rPr lang="fr" sz="1300" dirty="0" err="1"/>
              <a:t>colors</a:t>
            </a:r>
            <a:r>
              <a:rPr lang="fr" sz="1300" dirty="0"/>
              <a:t> of the label</a:t>
            </a:r>
            <a:endParaRPr sz="1300" dirty="0"/>
          </a:p>
          <a:p>
            <a:pPr marL="1371600" lvl="2" indent="-311150" algn="l" rtl="0">
              <a:spcBef>
                <a:spcPts val="0"/>
              </a:spcBef>
              <a:spcAft>
                <a:spcPts val="0"/>
              </a:spcAft>
              <a:buClr>
                <a:srgbClr val="000000"/>
              </a:buClr>
              <a:buSzPts val="1300"/>
              <a:buChar char="●"/>
            </a:pPr>
            <a:r>
              <a:rPr lang="fr" sz="1300" dirty="0">
                <a:solidFill>
                  <a:schemeClr val="dk1"/>
                </a:solidFill>
              </a:rPr>
              <a:t>_</a:t>
            </a:r>
            <a:r>
              <a:rPr lang="fr" sz="1300" dirty="0" err="1">
                <a:solidFill>
                  <a:schemeClr val="dk1"/>
                </a:solidFill>
              </a:rPr>
              <a:t>instanceIds.png</a:t>
            </a:r>
            <a:r>
              <a:rPr lang="fr" sz="1300" dirty="0">
                <a:solidFill>
                  <a:schemeClr val="dk1"/>
                </a:solidFill>
              </a:rPr>
              <a:t> - </a:t>
            </a:r>
            <a:r>
              <a:rPr lang="fr" sz="1300" dirty="0" err="1">
                <a:solidFill>
                  <a:schemeClr val="dk1"/>
                </a:solidFill>
              </a:rPr>
              <a:t>contains</a:t>
            </a:r>
            <a:r>
              <a:rPr lang="fr" sz="1300" dirty="0">
                <a:solidFill>
                  <a:schemeClr val="dk1"/>
                </a:solidFill>
              </a:rPr>
              <a:t> instances </a:t>
            </a:r>
            <a:r>
              <a:rPr lang="fr" sz="1300" dirty="0" err="1">
                <a:solidFill>
                  <a:schemeClr val="dk1"/>
                </a:solidFill>
              </a:rPr>
              <a:t>ids</a:t>
            </a:r>
            <a:endParaRPr sz="1300" dirty="0">
              <a:solidFill>
                <a:schemeClr val="dk1"/>
              </a:solidFill>
            </a:endParaRPr>
          </a:p>
          <a:p>
            <a:pPr marL="1371600" lvl="2" indent="-311150" algn="l" rtl="0">
              <a:spcBef>
                <a:spcPts val="0"/>
              </a:spcBef>
              <a:spcAft>
                <a:spcPts val="0"/>
              </a:spcAft>
              <a:buClr>
                <a:schemeClr val="dk1"/>
              </a:buClr>
              <a:buSzPts val="1300"/>
              <a:buChar char="●"/>
            </a:pPr>
            <a:r>
              <a:rPr lang="fr" sz="1300" b="1" dirty="0">
                <a:solidFill>
                  <a:schemeClr val="dk1"/>
                </a:solidFill>
              </a:rPr>
              <a:t>_</a:t>
            </a:r>
            <a:r>
              <a:rPr lang="fr" sz="1300" b="1" dirty="0" err="1">
                <a:solidFill>
                  <a:schemeClr val="dk1"/>
                </a:solidFill>
              </a:rPr>
              <a:t>labelIds.png</a:t>
            </a:r>
            <a:r>
              <a:rPr lang="fr" sz="1300" b="1" dirty="0">
                <a:solidFill>
                  <a:schemeClr val="dk1"/>
                </a:solidFill>
              </a:rPr>
              <a:t> - </a:t>
            </a:r>
            <a:r>
              <a:rPr lang="fr" sz="1300" b="1" dirty="0" err="1">
                <a:solidFill>
                  <a:schemeClr val="dk1"/>
                </a:solidFill>
              </a:rPr>
              <a:t>contains</a:t>
            </a:r>
            <a:r>
              <a:rPr lang="fr" sz="1300" b="1" dirty="0">
                <a:solidFill>
                  <a:schemeClr val="dk1"/>
                </a:solidFill>
              </a:rPr>
              <a:t> the label </a:t>
            </a:r>
            <a:r>
              <a:rPr lang="fr" sz="1300" b="1" dirty="0" err="1">
                <a:solidFill>
                  <a:schemeClr val="dk1"/>
                </a:solidFill>
              </a:rPr>
              <a:t>ids</a:t>
            </a:r>
            <a:endParaRPr sz="1300" b="1" dirty="0">
              <a:solidFill>
                <a:schemeClr val="dk1"/>
              </a:solidFill>
            </a:endParaRPr>
          </a:p>
          <a:p>
            <a:pPr marL="1371600" lvl="2" indent="-311150" algn="l" rtl="0">
              <a:spcBef>
                <a:spcPts val="0"/>
              </a:spcBef>
              <a:spcAft>
                <a:spcPts val="0"/>
              </a:spcAft>
              <a:buClr>
                <a:schemeClr val="dk1"/>
              </a:buClr>
              <a:buSzPts val="1300"/>
              <a:buChar char="●"/>
            </a:pPr>
            <a:r>
              <a:rPr lang="fr" sz="1300" dirty="0">
                <a:solidFill>
                  <a:schemeClr val="dk1"/>
                </a:solidFill>
              </a:rPr>
              <a:t>_</a:t>
            </a:r>
            <a:r>
              <a:rPr lang="fr" sz="1300" dirty="0" err="1">
                <a:solidFill>
                  <a:schemeClr val="dk1"/>
                </a:solidFill>
              </a:rPr>
              <a:t>polygons.json</a:t>
            </a:r>
            <a:r>
              <a:rPr lang="fr" sz="1300" dirty="0">
                <a:solidFill>
                  <a:schemeClr val="dk1"/>
                </a:solidFill>
              </a:rPr>
              <a:t> - </a:t>
            </a:r>
            <a:r>
              <a:rPr lang="fr" sz="1300" dirty="0" err="1">
                <a:solidFill>
                  <a:schemeClr val="dk1"/>
                </a:solidFill>
              </a:rPr>
              <a:t>contains</a:t>
            </a:r>
            <a:r>
              <a:rPr lang="fr" sz="1300" dirty="0">
                <a:solidFill>
                  <a:schemeClr val="dk1"/>
                </a:solidFill>
              </a:rPr>
              <a:t> the </a:t>
            </a:r>
            <a:r>
              <a:rPr lang="fr" sz="1300" dirty="0" err="1">
                <a:solidFill>
                  <a:schemeClr val="dk1"/>
                </a:solidFill>
              </a:rPr>
              <a:t>polygons</a:t>
            </a:r>
            <a:r>
              <a:rPr lang="fr" sz="1300" dirty="0">
                <a:solidFill>
                  <a:schemeClr val="dk1"/>
                </a:solidFill>
              </a:rPr>
              <a:t> </a:t>
            </a:r>
            <a:r>
              <a:rPr lang="fr" sz="1300" dirty="0" err="1">
                <a:solidFill>
                  <a:schemeClr val="dk1"/>
                </a:solidFill>
              </a:rPr>
              <a:t>shapes</a:t>
            </a:r>
            <a:endParaRPr sz="1300" dirty="0"/>
          </a:p>
          <a:p>
            <a:pPr marL="457200" lvl="0" indent="-311150" algn="l" rtl="0">
              <a:spcBef>
                <a:spcPts val="0"/>
              </a:spcBef>
              <a:spcAft>
                <a:spcPts val="0"/>
              </a:spcAft>
              <a:buClr>
                <a:srgbClr val="000000"/>
              </a:buClr>
              <a:buSzPts val="1300"/>
              <a:buChar char="➔"/>
            </a:pPr>
            <a:r>
              <a:rPr lang="fr" sz="1200" dirty="0">
                <a:solidFill>
                  <a:srgbClr val="271A38"/>
                </a:solidFill>
                <a:highlight>
                  <a:schemeClr val="lt1"/>
                </a:highlight>
              </a:rPr>
              <a:t>Les données sont séparé </a:t>
            </a:r>
            <a:endParaRPr sz="1200" dirty="0">
              <a:solidFill>
                <a:srgbClr val="271A38"/>
              </a:solidFill>
              <a:highlight>
                <a:schemeClr val="lt1"/>
              </a:highlight>
            </a:endParaRPr>
          </a:p>
          <a:p>
            <a:pPr marL="914400" lvl="1" indent="-311150" algn="l" rtl="0">
              <a:spcBef>
                <a:spcPts val="0"/>
              </a:spcBef>
              <a:spcAft>
                <a:spcPts val="0"/>
              </a:spcAft>
              <a:buClr>
                <a:srgbClr val="000000"/>
              </a:buClr>
              <a:buSzPts val="1300"/>
              <a:buChar char="◆"/>
            </a:pPr>
            <a:r>
              <a:rPr lang="fr" sz="1200" dirty="0">
                <a:solidFill>
                  <a:srgbClr val="271A38"/>
                </a:solidFill>
                <a:highlight>
                  <a:schemeClr val="lt1"/>
                </a:highlight>
              </a:rPr>
              <a:t>train  - 2975 images</a:t>
            </a:r>
            <a:endParaRPr sz="1200" dirty="0">
              <a:solidFill>
                <a:srgbClr val="271A38"/>
              </a:solidFill>
              <a:highlight>
                <a:schemeClr val="lt1"/>
              </a:highlight>
            </a:endParaRPr>
          </a:p>
          <a:p>
            <a:pPr marL="914400" lvl="1" indent="-311150" algn="l" rtl="0">
              <a:spcBef>
                <a:spcPts val="0"/>
              </a:spcBef>
              <a:spcAft>
                <a:spcPts val="0"/>
              </a:spcAft>
              <a:buClr>
                <a:srgbClr val="000000"/>
              </a:buClr>
              <a:buSzPts val="1300"/>
              <a:buChar char="◆"/>
            </a:pPr>
            <a:r>
              <a:rPr lang="fr" sz="1200" dirty="0">
                <a:solidFill>
                  <a:srgbClr val="271A38"/>
                </a:solidFill>
                <a:highlight>
                  <a:schemeClr val="lt1"/>
                </a:highlight>
              </a:rPr>
              <a:t>test  - 1525 images</a:t>
            </a:r>
            <a:endParaRPr sz="1200" dirty="0">
              <a:solidFill>
                <a:srgbClr val="271A38"/>
              </a:solidFill>
              <a:highlight>
                <a:schemeClr val="lt1"/>
              </a:highlight>
            </a:endParaRPr>
          </a:p>
          <a:p>
            <a:pPr marL="914400" lvl="1" indent="-311150" algn="l" rtl="0">
              <a:spcBef>
                <a:spcPts val="0"/>
              </a:spcBef>
              <a:spcAft>
                <a:spcPts val="0"/>
              </a:spcAft>
              <a:buClr>
                <a:srgbClr val="000000"/>
              </a:buClr>
              <a:buSzPts val="1300"/>
              <a:buChar char="◆"/>
            </a:pPr>
            <a:r>
              <a:rPr lang="fr" sz="1200" dirty="0">
                <a:solidFill>
                  <a:srgbClr val="271A38"/>
                </a:solidFill>
                <a:highlight>
                  <a:schemeClr val="lt1"/>
                </a:highlight>
              </a:rPr>
              <a:t>val  - 500 images</a:t>
            </a:r>
            <a:endParaRPr sz="1200" dirty="0">
              <a:solidFill>
                <a:srgbClr val="271A38"/>
              </a:solidFill>
              <a:highlight>
                <a:schemeClr val="lt1"/>
              </a:highlight>
            </a:endParaRPr>
          </a:p>
          <a:p>
            <a:pPr marL="0" lvl="0" indent="0" algn="l" rtl="0">
              <a:spcBef>
                <a:spcPts val="0"/>
              </a:spcBef>
              <a:spcAft>
                <a:spcPts val="0"/>
              </a:spcAft>
              <a:buNone/>
            </a:pPr>
            <a:endParaRPr sz="1200" dirty="0">
              <a:solidFill>
                <a:srgbClr val="271A38"/>
              </a:solidFill>
              <a:highlight>
                <a:schemeClr val="lt1"/>
              </a:highlight>
            </a:endParaRPr>
          </a:p>
          <a:p>
            <a:pPr marL="457200" lvl="0" indent="-304800" algn="l" rtl="0">
              <a:spcBef>
                <a:spcPts val="0"/>
              </a:spcBef>
              <a:spcAft>
                <a:spcPts val="0"/>
              </a:spcAft>
              <a:buClr>
                <a:srgbClr val="271A38"/>
              </a:buClr>
              <a:buSzPts val="1200"/>
              <a:buChar char="➔"/>
            </a:pPr>
            <a:r>
              <a:rPr lang="fr" sz="1200" dirty="0">
                <a:solidFill>
                  <a:srgbClr val="271A38"/>
                </a:solidFill>
                <a:highlight>
                  <a:schemeClr val="lt1"/>
                </a:highlight>
              </a:rPr>
              <a:t>Les images sont de taille 1024 x 2048 x 3 (RGB) et les </a:t>
            </a:r>
            <a:r>
              <a:rPr lang="fr" sz="1200" dirty="0" err="1">
                <a:solidFill>
                  <a:srgbClr val="271A38"/>
                </a:solidFill>
                <a:highlight>
                  <a:schemeClr val="lt1"/>
                </a:highlight>
              </a:rPr>
              <a:t>masks</a:t>
            </a:r>
            <a:r>
              <a:rPr lang="fr" sz="1200" dirty="0">
                <a:solidFill>
                  <a:srgbClr val="271A38"/>
                </a:solidFill>
                <a:highlight>
                  <a:schemeClr val="lt1"/>
                </a:highlight>
              </a:rPr>
              <a:t> de taille 1024 x 2048</a:t>
            </a:r>
            <a:endParaRPr sz="1200" dirty="0">
              <a:solidFill>
                <a:srgbClr val="271A38"/>
              </a:solidFill>
              <a:highlight>
                <a:schemeClr val="lt1"/>
              </a:highlight>
            </a:endParaRPr>
          </a:p>
          <a:p>
            <a:pPr marL="457200" lvl="0" indent="-304800" algn="l" rtl="0">
              <a:spcBef>
                <a:spcPts val="0"/>
              </a:spcBef>
              <a:spcAft>
                <a:spcPts val="0"/>
              </a:spcAft>
              <a:buClr>
                <a:srgbClr val="271A38"/>
              </a:buClr>
              <a:buSzPts val="1200"/>
              <a:buChar char="➔"/>
            </a:pPr>
            <a:r>
              <a:rPr lang="fr" sz="1200" dirty="0">
                <a:solidFill>
                  <a:srgbClr val="271A38"/>
                </a:solidFill>
                <a:highlight>
                  <a:schemeClr val="lt1"/>
                </a:highlight>
              </a:rPr>
              <a:t>On a uniquement besoin des 8 catégories principales (et non pas des 33 sous-catégories)</a:t>
            </a:r>
            <a:endParaRPr sz="1200" dirty="0">
              <a:solidFill>
                <a:srgbClr val="271A38"/>
              </a:solidFill>
              <a:highlight>
                <a:schemeClr val="lt1"/>
              </a:highlight>
            </a:endParaRPr>
          </a:p>
        </p:txBody>
      </p:sp>
      <p:pic>
        <p:nvPicPr>
          <p:cNvPr id="92" name="Google Shape;92;p17"/>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93" name="Google Shape;93;p1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5</a:t>
            </a:fld>
            <a:r>
              <a:rPr lang="fr" sz="1000">
                <a:solidFill>
                  <a:srgbClr val="595959"/>
                </a:solidFill>
              </a:rPr>
              <a:t>/</a:t>
            </a:r>
            <a:r>
              <a:rPr lang="fr" sz="1000">
                <a:solidFill>
                  <a:schemeClr val="dk2"/>
                </a:solidFill>
              </a:rPr>
              <a:t>18</a:t>
            </a:r>
            <a:endParaRPr sz="1000">
              <a:solidFill>
                <a:srgbClr val="595959"/>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8"/>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Les données</a:t>
            </a:r>
            <a:endParaRPr sz="2500">
              <a:solidFill>
                <a:srgbClr val="000000"/>
              </a:solidFill>
            </a:endParaRPr>
          </a:p>
        </p:txBody>
      </p:sp>
      <p:pic>
        <p:nvPicPr>
          <p:cNvPr id="99" name="Google Shape;99;p18"/>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00" name="Google Shape;100;p1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6</a:t>
            </a:fld>
            <a:r>
              <a:rPr lang="fr" sz="1000">
                <a:solidFill>
                  <a:srgbClr val="595959"/>
                </a:solidFill>
              </a:rPr>
              <a:t>/</a:t>
            </a:r>
            <a:r>
              <a:rPr lang="fr" sz="1000">
                <a:solidFill>
                  <a:schemeClr val="dk2"/>
                </a:solidFill>
              </a:rPr>
              <a:t>18</a:t>
            </a:r>
            <a:endParaRPr sz="1000">
              <a:solidFill>
                <a:srgbClr val="595959"/>
              </a:solidFill>
            </a:endParaRPr>
          </a:p>
        </p:txBody>
      </p:sp>
      <p:pic>
        <p:nvPicPr>
          <p:cNvPr id="101" name="Google Shape;101;p18"/>
          <p:cNvPicPr preferRelativeResize="0"/>
          <p:nvPr/>
        </p:nvPicPr>
        <p:blipFill>
          <a:blip r:embed="rId4">
            <a:alphaModFix/>
          </a:blip>
          <a:stretch>
            <a:fillRect/>
          </a:stretch>
        </p:blipFill>
        <p:spPr>
          <a:xfrm>
            <a:off x="922075" y="1028725"/>
            <a:ext cx="6969651" cy="4028101"/>
          </a:xfrm>
          <a:prstGeom prst="rect">
            <a:avLst/>
          </a:prstGeom>
          <a:noFill/>
          <a:ln>
            <a:noFill/>
          </a:ln>
        </p:spPr>
      </p:pic>
      <p:sp>
        <p:nvSpPr>
          <p:cNvPr id="102" name="Google Shape;102;p18"/>
          <p:cNvSpPr txBox="1"/>
          <p:nvPr/>
        </p:nvSpPr>
        <p:spPr>
          <a:xfrm>
            <a:off x="1044200" y="996450"/>
            <a:ext cx="975600" cy="249600"/>
          </a:xfrm>
          <a:prstGeom prst="rect">
            <a:avLst/>
          </a:prstGeom>
          <a:noFill/>
          <a:ln>
            <a:noFill/>
          </a:ln>
        </p:spPr>
        <p:txBody>
          <a:bodyPr spcFirstLastPara="1" wrap="square" lIns="91425" tIns="91425" rIns="91425" bIns="91425" anchor="t" anchorCtr="0">
            <a:noAutofit/>
          </a:bodyPr>
          <a:lstStyle/>
          <a:p>
            <a:pPr marL="179999" lvl="0" indent="0" algn="l" rtl="0">
              <a:lnSpc>
                <a:spcPct val="115000"/>
              </a:lnSpc>
              <a:spcBef>
                <a:spcPts val="1200"/>
              </a:spcBef>
              <a:spcAft>
                <a:spcPts val="1200"/>
              </a:spcAft>
              <a:buSzPts val="358"/>
              <a:buNone/>
            </a:pPr>
            <a:r>
              <a:rPr lang="fr" sz="790" b="1">
                <a:solidFill>
                  <a:srgbClr val="271A38"/>
                </a:solidFill>
              </a:rPr>
              <a:t>EXEMPLE</a:t>
            </a:r>
            <a:endParaRPr sz="790" b="1">
              <a:solidFill>
                <a:srgbClr val="271A38"/>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9"/>
          <p:cNvSpPr txBox="1"/>
          <p:nvPr/>
        </p:nvSpPr>
        <p:spPr>
          <a:xfrm>
            <a:off x="1044200" y="357600"/>
            <a:ext cx="6367800" cy="4755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Data Augmentation</a:t>
            </a:r>
            <a:endParaRPr sz="2500"/>
          </a:p>
        </p:txBody>
      </p:sp>
      <p:pic>
        <p:nvPicPr>
          <p:cNvPr id="108" name="Google Shape;108;p19"/>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09" name="Google Shape;109;p19"/>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7</a:t>
            </a:fld>
            <a:r>
              <a:rPr lang="fr" sz="1000">
                <a:solidFill>
                  <a:srgbClr val="595959"/>
                </a:solidFill>
              </a:rPr>
              <a:t>/</a:t>
            </a:r>
            <a:r>
              <a:rPr lang="fr" sz="1000">
                <a:solidFill>
                  <a:schemeClr val="dk2"/>
                </a:solidFill>
              </a:rPr>
              <a:t>18</a:t>
            </a:r>
            <a:endParaRPr sz="1000">
              <a:solidFill>
                <a:srgbClr val="595959"/>
              </a:solidFill>
            </a:endParaRPr>
          </a:p>
        </p:txBody>
      </p:sp>
      <p:pic>
        <p:nvPicPr>
          <p:cNvPr id="110" name="Google Shape;110;p19"/>
          <p:cNvPicPr preferRelativeResize="0"/>
          <p:nvPr/>
        </p:nvPicPr>
        <p:blipFill>
          <a:blip r:embed="rId4">
            <a:alphaModFix/>
          </a:blip>
          <a:stretch>
            <a:fillRect/>
          </a:stretch>
        </p:blipFill>
        <p:spPr>
          <a:xfrm>
            <a:off x="4852325" y="1286578"/>
            <a:ext cx="3826223" cy="2225925"/>
          </a:xfrm>
          <a:prstGeom prst="rect">
            <a:avLst/>
          </a:prstGeom>
          <a:noFill/>
          <a:ln>
            <a:noFill/>
          </a:ln>
        </p:spPr>
      </p:pic>
      <p:sp>
        <p:nvSpPr>
          <p:cNvPr id="111" name="Google Shape;111;p19"/>
          <p:cNvSpPr txBox="1"/>
          <p:nvPr/>
        </p:nvSpPr>
        <p:spPr>
          <a:xfrm>
            <a:off x="404725" y="1286575"/>
            <a:ext cx="4087500" cy="2955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sz="1200" dirty="0"/>
              <a:t> - L'augmentation des données est une technique utilisée pour </a:t>
            </a:r>
            <a:r>
              <a:rPr lang="fr" sz="1200" b="1" dirty="0"/>
              <a:t>augmenter artificiellement la taille d'un ensemble de données</a:t>
            </a:r>
            <a:r>
              <a:rPr lang="fr" sz="1200" dirty="0"/>
              <a:t> en générant de nouveaux échantillons de données synthétiques à partir des données existantes.</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fr" sz="1200" dirty="0"/>
              <a:t>- améliorer la robustesse et la généralisation des modèles d'apprentissage automatique en les exposant à un plus grand nombre de variations des données d'entrée.</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fr" sz="1200" dirty="0"/>
              <a:t>- augmentation des données d'image : qui comprend des techniques telles que la </a:t>
            </a:r>
            <a:r>
              <a:rPr lang="fr" sz="1200" i="1" dirty="0"/>
              <a:t>rotation, le retournement, la luminosité, les contrastes, le recadrage et l'ajout de bruit aux images</a:t>
            </a:r>
            <a:r>
              <a:rPr lang="fr" sz="1200" dirty="0"/>
              <a:t>.</a:t>
            </a:r>
            <a:endParaRPr sz="12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p20"/>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17" name="Google Shape;117;p20"/>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8</a:t>
            </a:fld>
            <a:r>
              <a:rPr lang="fr" sz="1000">
                <a:solidFill>
                  <a:srgbClr val="595959"/>
                </a:solidFill>
              </a:rPr>
              <a:t>/</a:t>
            </a:r>
            <a:r>
              <a:rPr lang="fr" sz="1000">
                <a:solidFill>
                  <a:schemeClr val="dk2"/>
                </a:solidFill>
              </a:rPr>
              <a:t>18</a:t>
            </a:r>
            <a:endParaRPr sz="1000">
              <a:solidFill>
                <a:srgbClr val="595959"/>
              </a:solidFill>
            </a:endParaRPr>
          </a:p>
        </p:txBody>
      </p:sp>
      <p:sp>
        <p:nvSpPr>
          <p:cNvPr id="118" name="Google Shape;118;p20"/>
          <p:cNvSpPr txBox="1"/>
          <p:nvPr/>
        </p:nvSpPr>
        <p:spPr>
          <a:xfrm>
            <a:off x="1044200" y="357600"/>
            <a:ext cx="6367800" cy="4368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Data Loader</a:t>
            </a:r>
            <a:endParaRPr sz="2500"/>
          </a:p>
        </p:txBody>
      </p:sp>
      <p:sp>
        <p:nvSpPr>
          <p:cNvPr id="119" name="Google Shape;119;p20"/>
          <p:cNvSpPr txBox="1"/>
          <p:nvPr/>
        </p:nvSpPr>
        <p:spPr>
          <a:xfrm>
            <a:off x="1107500" y="1539375"/>
            <a:ext cx="6241200" cy="1908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dirty="0"/>
              <a:t>Un data loader est un module utilisé pour </a:t>
            </a:r>
            <a:r>
              <a:rPr lang="fr" b="1" dirty="0"/>
              <a:t>charger les données</a:t>
            </a:r>
            <a:r>
              <a:rPr lang="fr" dirty="0"/>
              <a:t> utilisées pour entraîner un modèle de machine Learning.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Il permet de </a:t>
            </a:r>
            <a:r>
              <a:rPr lang="fr" b="1" dirty="0"/>
              <a:t>charger les données en mémoire de manière efficace</a:t>
            </a:r>
            <a:r>
              <a:rPr lang="fr" dirty="0"/>
              <a:t> et de les </a:t>
            </a:r>
            <a:r>
              <a:rPr lang="fr" b="1" dirty="0"/>
              <a:t>prétraiter pour les adapter au format requis par le modèle</a:t>
            </a:r>
            <a:r>
              <a:rPr lang="fr" dirty="0"/>
              <a: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fr" dirty="0"/>
              <a:t>Il peut également être utilisé pour </a:t>
            </a:r>
            <a:r>
              <a:rPr lang="fr" b="1" dirty="0"/>
              <a:t>diviser les données en lots</a:t>
            </a:r>
            <a:r>
              <a:rPr lang="fr" dirty="0"/>
              <a:t> pour entraîner le modèle de manière efficace.</a:t>
            </a:r>
            <a:endParaRP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pic>
        <p:nvPicPr>
          <p:cNvPr id="124" name="Google Shape;124;p21"/>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25" name="Google Shape;125;p21"/>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9</a:t>
            </a:fld>
            <a:r>
              <a:rPr lang="fr" sz="1000">
                <a:solidFill>
                  <a:srgbClr val="595959"/>
                </a:solidFill>
              </a:rPr>
              <a:t>/</a:t>
            </a:r>
            <a:r>
              <a:rPr lang="fr" sz="1000">
                <a:solidFill>
                  <a:schemeClr val="dk2"/>
                </a:solidFill>
              </a:rPr>
              <a:t>18</a:t>
            </a:r>
            <a:endParaRPr sz="1000">
              <a:solidFill>
                <a:srgbClr val="595959"/>
              </a:solidFill>
            </a:endParaRPr>
          </a:p>
        </p:txBody>
      </p:sp>
      <p:sp>
        <p:nvSpPr>
          <p:cNvPr id="126" name="Google Shape;126;p21"/>
          <p:cNvSpPr txBox="1"/>
          <p:nvPr/>
        </p:nvSpPr>
        <p:spPr>
          <a:xfrm>
            <a:off x="1044200" y="357600"/>
            <a:ext cx="6367800" cy="453000"/>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dirty="0"/>
              <a:t>Modélisation: Segmentation sémantique</a:t>
            </a:r>
            <a:endParaRPr sz="2500" dirty="0">
              <a:solidFill>
                <a:srgbClr val="000000"/>
              </a:solidFill>
            </a:endParaRPr>
          </a:p>
        </p:txBody>
      </p:sp>
      <p:pic>
        <p:nvPicPr>
          <p:cNvPr id="127" name="Google Shape;127;p21"/>
          <p:cNvPicPr preferRelativeResize="0"/>
          <p:nvPr/>
        </p:nvPicPr>
        <p:blipFill>
          <a:blip r:embed="rId4">
            <a:alphaModFix/>
          </a:blip>
          <a:stretch>
            <a:fillRect/>
          </a:stretch>
        </p:blipFill>
        <p:spPr>
          <a:xfrm>
            <a:off x="4848850" y="1281025"/>
            <a:ext cx="3910701" cy="2185401"/>
          </a:xfrm>
          <a:prstGeom prst="rect">
            <a:avLst/>
          </a:prstGeom>
          <a:noFill/>
          <a:ln>
            <a:noFill/>
          </a:ln>
        </p:spPr>
      </p:pic>
      <p:sp>
        <p:nvSpPr>
          <p:cNvPr id="128" name="Google Shape;128;p21"/>
          <p:cNvSpPr txBox="1"/>
          <p:nvPr/>
        </p:nvSpPr>
        <p:spPr>
          <a:xfrm>
            <a:off x="242400" y="954225"/>
            <a:ext cx="4329600" cy="406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dirty="0"/>
              <a:t>La segmentation sémantique:</a:t>
            </a:r>
            <a:endParaRPr dirty="0"/>
          </a:p>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fr" dirty="0"/>
              <a:t>est un type de tâche d'analyse d'images visant à affecter une étiquette ou une catégorie à chaque pixel d'une image. </a:t>
            </a:r>
            <a:endParaRPr dirty="0"/>
          </a:p>
          <a:p>
            <a:pPr marL="0" lvl="0" indent="0" algn="l" rtl="0">
              <a:spcBef>
                <a:spcPts val="0"/>
              </a:spcBef>
              <a:spcAft>
                <a:spcPts val="0"/>
              </a:spcAft>
              <a:buNone/>
            </a:pPr>
            <a:endParaRPr dirty="0"/>
          </a:p>
          <a:p>
            <a:pPr marL="457200" lvl="0" indent="-317500" algn="l" rtl="0">
              <a:spcBef>
                <a:spcPts val="0"/>
              </a:spcBef>
              <a:spcAft>
                <a:spcPts val="0"/>
              </a:spcAft>
              <a:buSzPts val="1400"/>
              <a:buChar char="-"/>
            </a:pPr>
            <a:r>
              <a:rPr lang="fr" i="1" dirty="0"/>
              <a:t>Il s'agit de classer chaque pixel de l'image dans l'une des catégories prédéfinies. </a:t>
            </a:r>
            <a:endParaRPr i="1" dirty="0"/>
          </a:p>
          <a:p>
            <a:pPr marL="457200" lvl="0" indent="0" algn="l" rtl="0">
              <a:spcBef>
                <a:spcPts val="0"/>
              </a:spcBef>
              <a:spcAft>
                <a:spcPts val="0"/>
              </a:spcAft>
              <a:buNone/>
            </a:pPr>
            <a:endParaRPr dirty="0"/>
          </a:p>
          <a:p>
            <a:pPr marL="457200" lvl="0" indent="-317500" algn="l" rtl="0">
              <a:spcBef>
                <a:spcPts val="0"/>
              </a:spcBef>
              <a:spcAft>
                <a:spcPts val="0"/>
              </a:spcAft>
              <a:buSzPts val="1400"/>
              <a:buChar char="-"/>
            </a:pPr>
            <a:r>
              <a:rPr lang="fr" dirty="0"/>
              <a:t>Le but de cette tâche est de créer une carte d'étiquettes pour chaque image, qui pourra être utilisée pour des tâches telles que la reconnaissance d'objets, la génération de masques et la génération de descripteurs.</a:t>
            </a:r>
            <a:endParaRPr dirty="0"/>
          </a:p>
          <a:p>
            <a:pPr marL="457200" lvl="0" indent="0" algn="l" rtl="0">
              <a:spcBef>
                <a:spcPts val="0"/>
              </a:spcBef>
              <a:spcAft>
                <a:spcPts val="0"/>
              </a:spcAft>
              <a:buNone/>
            </a:pPr>
            <a:endParaRPr dirty="0"/>
          </a:p>
          <a:p>
            <a:pPr marL="457200" lvl="0" indent="-317500" algn="l" rtl="0">
              <a:spcBef>
                <a:spcPts val="0"/>
              </a:spcBef>
              <a:spcAft>
                <a:spcPts val="0"/>
              </a:spcAft>
              <a:buSzPts val="1400"/>
              <a:buChar char="-"/>
            </a:pPr>
            <a:r>
              <a:rPr lang="fr" dirty="0"/>
              <a:t>Les réseaux de neurones </a:t>
            </a:r>
            <a:r>
              <a:rPr lang="fr" dirty="0" err="1"/>
              <a:t>convolutionnels</a:t>
            </a:r>
            <a:r>
              <a:rPr lang="fr" dirty="0"/>
              <a:t> profonds (CNN) sont souvent utilisés pour résoudre ce type de tâche.</a:t>
            </a:r>
            <a:endParaRPr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TotalTime>
  <Words>1014</Words>
  <Application>Microsoft Macintosh PowerPoint</Application>
  <PresentationFormat>Affichage à l'écran (16:9)</PresentationFormat>
  <Paragraphs>161</Paragraphs>
  <Slides>18</Slides>
  <Notes>18</Notes>
  <HiddenSlides>0</HiddenSlides>
  <MMClips>0</MMClips>
  <ScaleCrop>false</ScaleCrop>
  <HeadingPairs>
    <vt:vector size="6" baseType="variant">
      <vt:variant>
        <vt:lpstr>Polices utilisées</vt:lpstr>
      </vt:variant>
      <vt:variant>
        <vt:i4>2</vt:i4>
      </vt:variant>
      <vt:variant>
        <vt:lpstr>Thème</vt:lpstr>
      </vt:variant>
      <vt:variant>
        <vt:i4>1</vt:i4>
      </vt:variant>
      <vt:variant>
        <vt:lpstr>Titres des diapositives</vt:lpstr>
      </vt:variant>
      <vt:variant>
        <vt:i4>18</vt:i4>
      </vt:variant>
    </vt:vector>
  </HeadingPairs>
  <TitlesOfParts>
    <vt:vector size="21" baseType="lpstr">
      <vt:lpstr>Montserrat</vt:lpstr>
      <vt:lpstr>Arial</vt:lpstr>
      <vt:lpstr>Simple Light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Microsoft Office User</cp:lastModifiedBy>
  <cp:revision>6</cp:revision>
  <dcterms:modified xsi:type="dcterms:W3CDTF">2023-01-23T10:08:02Z</dcterms:modified>
</cp:coreProperties>
</file>